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04" r:id="rId2"/>
    <p:sldId id="505" r:id="rId3"/>
    <p:sldId id="506" r:id="rId4"/>
    <p:sldId id="507" r:id="rId5"/>
    <p:sldId id="508" r:id="rId6"/>
    <p:sldId id="509" r:id="rId7"/>
    <p:sldId id="510" r:id="rId8"/>
    <p:sldId id="511" r:id="rId9"/>
    <p:sldId id="512" r:id="rId10"/>
    <p:sldId id="513" r:id="rId11"/>
    <p:sldId id="514" r:id="rId12"/>
    <p:sldId id="515" r:id="rId13"/>
    <p:sldId id="516" r:id="rId14"/>
    <p:sldId id="517" r:id="rId15"/>
    <p:sldId id="518" r:id="rId16"/>
    <p:sldId id="519" r:id="rId17"/>
    <p:sldId id="520" r:id="rId18"/>
    <p:sldId id="521" r:id="rId19"/>
    <p:sldId id="522" r:id="rId20"/>
    <p:sldId id="523" r:id="rId21"/>
    <p:sldId id="52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96" y="1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621A46-E9F6-4D07-B40D-5EBA03B39E4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14A4470-AF60-418A-888A-368BE704BCE4}">
      <dgm:prSet/>
      <dgm:spPr/>
      <dgm:t>
        <a:bodyPr/>
        <a:lstStyle/>
        <a:p>
          <a:pPr>
            <a:lnSpc>
              <a:spcPct val="100000"/>
            </a:lnSpc>
          </a:pPr>
          <a:r>
            <a:rPr lang="en-US"/>
            <a:t>Learn about files and file paths</a:t>
          </a:r>
        </a:p>
      </dgm:t>
    </dgm:pt>
    <dgm:pt modelId="{FC5D846C-6195-40F8-9567-A1FA15CA254E}" type="parTrans" cxnId="{11C90750-4F1B-4135-8EA3-D2B0E101F99A}">
      <dgm:prSet/>
      <dgm:spPr/>
      <dgm:t>
        <a:bodyPr/>
        <a:lstStyle/>
        <a:p>
          <a:endParaRPr lang="en-US"/>
        </a:p>
      </dgm:t>
    </dgm:pt>
    <dgm:pt modelId="{8FEA815E-3000-4E10-A420-C3BCA0F578FB}" type="sibTrans" cxnId="{11C90750-4F1B-4135-8EA3-D2B0E101F99A}">
      <dgm:prSet/>
      <dgm:spPr/>
      <dgm:t>
        <a:bodyPr/>
        <a:lstStyle/>
        <a:p>
          <a:endParaRPr lang="en-US"/>
        </a:p>
      </dgm:t>
    </dgm:pt>
    <dgm:pt modelId="{2ACED085-9AEB-4B76-8AD5-30356AA55906}">
      <dgm:prSet/>
      <dgm:spPr/>
      <dgm:t>
        <a:bodyPr/>
        <a:lstStyle/>
        <a:p>
          <a:pPr>
            <a:lnSpc>
              <a:spcPct val="100000"/>
            </a:lnSpc>
          </a:pPr>
          <a:r>
            <a:rPr lang="en-US"/>
            <a:t>Add a high score to the snake game</a:t>
          </a:r>
        </a:p>
      </dgm:t>
    </dgm:pt>
    <dgm:pt modelId="{AA747D4E-7096-4624-88D2-848E917A58AF}" type="parTrans" cxnId="{299A2745-4A3C-4510-9831-3E9C69237C37}">
      <dgm:prSet/>
      <dgm:spPr/>
      <dgm:t>
        <a:bodyPr/>
        <a:lstStyle/>
        <a:p>
          <a:endParaRPr lang="en-US"/>
        </a:p>
      </dgm:t>
    </dgm:pt>
    <dgm:pt modelId="{621F22F2-679A-4AD1-85F9-700BED44935B}" type="sibTrans" cxnId="{299A2745-4A3C-4510-9831-3E9C69237C37}">
      <dgm:prSet/>
      <dgm:spPr/>
      <dgm:t>
        <a:bodyPr/>
        <a:lstStyle/>
        <a:p>
          <a:endParaRPr lang="en-US"/>
        </a:p>
      </dgm:t>
    </dgm:pt>
    <dgm:pt modelId="{2AF4C8DE-8FA7-49F2-BF2D-7EF5D912D9FC}">
      <dgm:prSet/>
      <dgm:spPr/>
      <dgm:t>
        <a:bodyPr/>
        <a:lstStyle/>
        <a:p>
          <a:pPr>
            <a:lnSpc>
              <a:spcPct val="100000"/>
            </a:lnSpc>
          </a:pPr>
          <a:r>
            <a:rPr lang="en-US"/>
            <a:t>Mail merge project</a:t>
          </a:r>
        </a:p>
      </dgm:t>
    </dgm:pt>
    <dgm:pt modelId="{04169F1C-2E91-45CF-820A-32BF0EC3B958}" type="parTrans" cxnId="{B4DEA9EA-F940-4222-9703-0B00B36C848C}">
      <dgm:prSet/>
      <dgm:spPr/>
      <dgm:t>
        <a:bodyPr/>
        <a:lstStyle/>
        <a:p>
          <a:endParaRPr lang="en-US"/>
        </a:p>
      </dgm:t>
    </dgm:pt>
    <dgm:pt modelId="{80E181AC-B7DD-41D2-870C-FE646DFB71A8}" type="sibTrans" cxnId="{B4DEA9EA-F940-4222-9703-0B00B36C848C}">
      <dgm:prSet/>
      <dgm:spPr/>
      <dgm:t>
        <a:bodyPr/>
        <a:lstStyle/>
        <a:p>
          <a:endParaRPr lang="en-US"/>
        </a:p>
      </dgm:t>
    </dgm:pt>
    <dgm:pt modelId="{F658B0AA-F02E-40F9-8EC7-18A278AE98E8}" type="pres">
      <dgm:prSet presAssocID="{12621A46-E9F6-4D07-B40D-5EBA03B39E43}" presName="root" presStyleCnt="0">
        <dgm:presLayoutVars>
          <dgm:dir/>
          <dgm:resizeHandles val="exact"/>
        </dgm:presLayoutVars>
      </dgm:prSet>
      <dgm:spPr/>
    </dgm:pt>
    <dgm:pt modelId="{C54A9D28-59A1-4AF0-8C3A-8EADD9AC994F}" type="pres">
      <dgm:prSet presAssocID="{A14A4470-AF60-418A-888A-368BE704BCE4}" presName="compNode" presStyleCnt="0"/>
      <dgm:spPr/>
    </dgm:pt>
    <dgm:pt modelId="{1804F186-17B4-496B-B3F1-6BF8373D696A}" type="pres">
      <dgm:prSet presAssocID="{A14A4470-AF60-418A-888A-368BE704BCE4}" presName="bgRect" presStyleLbl="bgShp" presStyleIdx="0" presStyleCnt="3"/>
      <dgm:spPr/>
    </dgm:pt>
    <dgm:pt modelId="{0E41F09D-AAE4-4E41-8D65-9B8F696F5C0F}" type="pres">
      <dgm:prSet presAssocID="{A14A4470-AF60-418A-888A-368BE704BCE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en Folder"/>
        </a:ext>
      </dgm:extLst>
    </dgm:pt>
    <dgm:pt modelId="{587D4A3B-F8ED-4AB4-8323-B71DA726EEDA}" type="pres">
      <dgm:prSet presAssocID="{A14A4470-AF60-418A-888A-368BE704BCE4}" presName="spaceRect" presStyleCnt="0"/>
      <dgm:spPr/>
    </dgm:pt>
    <dgm:pt modelId="{5C881AB3-D09D-499C-B058-FB90567E3B44}" type="pres">
      <dgm:prSet presAssocID="{A14A4470-AF60-418A-888A-368BE704BCE4}" presName="parTx" presStyleLbl="revTx" presStyleIdx="0" presStyleCnt="3">
        <dgm:presLayoutVars>
          <dgm:chMax val="0"/>
          <dgm:chPref val="0"/>
        </dgm:presLayoutVars>
      </dgm:prSet>
      <dgm:spPr/>
    </dgm:pt>
    <dgm:pt modelId="{706A9ED6-5466-4A48-8B1D-6B20F9AEE34F}" type="pres">
      <dgm:prSet presAssocID="{8FEA815E-3000-4E10-A420-C3BCA0F578FB}" presName="sibTrans" presStyleCnt="0"/>
      <dgm:spPr/>
    </dgm:pt>
    <dgm:pt modelId="{3A49CC9B-4E73-4695-93EB-2D703387779D}" type="pres">
      <dgm:prSet presAssocID="{2ACED085-9AEB-4B76-8AD5-30356AA55906}" presName="compNode" presStyleCnt="0"/>
      <dgm:spPr/>
    </dgm:pt>
    <dgm:pt modelId="{7650EE33-DCCF-4F28-B1F0-E48FA8F887D1}" type="pres">
      <dgm:prSet presAssocID="{2ACED085-9AEB-4B76-8AD5-30356AA55906}" presName="bgRect" presStyleLbl="bgShp" presStyleIdx="1" presStyleCnt="3"/>
      <dgm:spPr/>
    </dgm:pt>
    <dgm:pt modelId="{524A9E9B-225E-46C6-8F1F-C2A25225F5A7}" type="pres">
      <dgm:prSet presAssocID="{2ACED085-9AEB-4B76-8AD5-30356AA5590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nake"/>
        </a:ext>
      </dgm:extLst>
    </dgm:pt>
    <dgm:pt modelId="{4F81D5C2-DD38-4766-990C-A1975BC59454}" type="pres">
      <dgm:prSet presAssocID="{2ACED085-9AEB-4B76-8AD5-30356AA55906}" presName="spaceRect" presStyleCnt="0"/>
      <dgm:spPr/>
    </dgm:pt>
    <dgm:pt modelId="{49A9DEB4-5127-4053-B3E8-9F19ED44E8D5}" type="pres">
      <dgm:prSet presAssocID="{2ACED085-9AEB-4B76-8AD5-30356AA55906}" presName="parTx" presStyleLbl="revTx" presStyleIdx="1" presStyleCnt="3">
        <dgm:presLayoutVars>
          <dgm:chMax val="0"/>
          <dgm:chPref val="0"/>
        </dgm:presLayoutVars>
      </dgm:prSet>
      <dgm:spPr/>
    </dgm:pt>
    <dgm:pt modelId="{35772627-73C4-4409-A48F-332AA9B57658}" type="pres">
      <dgm:prSet presAssocID="{621F22F2-679A-4AD1-85F9-700BED44935B}" presName="sibTrans" presStyleCnt="0"/>
      <dgm:spPr/>
    </dgm:pt>
    <dgm:pt modelId="{25928F40-7C7E-4864-80A4-3754F09473A6}" type="pres">
      <dgm:prSet presAssocID="{2AF4C8DE-8FA7-49F2-BF2D-7EF5D912D9FC}" presName="compNode" presStyleCnt="0"/>
      <dgm:spPr/>
    </dgm:pt>
    <dgm:pt modelId="{E9AA8E86-9488-49EA-88E4-856A0186B6AB}" type="pres">
      <dgm:prSet presAssocID="{2AF4C8DE-8FA7-49F2-BF2D-7EF5D912D9FC}" presName="bgRect" presStyleLbl="bgShp" presStyleIdx="2" presStyleCnt="3"/>
      <dgm:spPr/>
    </dgm:pt>
    <dgm:pt modelId="{7FE89D27-FCD5-4871-8F03-9EA0520D218C}" type="pres">
      <dgm:prSet presAssocID="{2AF4C8DE-8FA7-49F2-BF2D-7EF5D912D9F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nvelope"/>
        </a:ext>
      </dgm:extLst>
    </dgm:pt>
    <dgm:pt modelId="{9C948733-D124-4E14-AEE2-C8CBCAC19FDD}" type="pres">
      <dgm:prSet presAssocID="{2AF4C8DE-8FA7-49F2-BF2D-7EF5D912D9FC}" presName="spaceRect" presStyleCnt="0"/>
      <dgm:spPr/>
    </dgm:pt>
    <dgm:pt modelId="{4AB24F55-CD9C-4771-805B-34E9B7394497}" type="pres">
      <dgm:prSet presAssocID="{2AF4C8DE-8FA7-49F2-BF2D-7EF5D912D9FC}" presName="parTx" presStyleLbl="revTx" presStyleIdx="2" presStyleCnt="3">
        <dgm:presLayoutVars>
          <dgm:chMax val="0"/>
          <dgm:chPref val="0"/>
        </dgm:presLayoutVars>
      </dgm:prSet>
      <dgm:spPr/>
    </dgm:pt>
  </dgm:ptLst>
  <dgm:cxnLst>
    <dgm:cxn modelId="{C5F3820E-D3AD-4085-B0D1-4D2A027FDAE5}" type="presOf" srcId="{12621A46-E9F6-4D07-B40D-5EBA03B39E43}" destId="{F658B0AA-F02E-40F9-8EC7-18A278AE98E8}" srcOrd="0" destOrd="0" presId="urn:microsoft.com/office/officeart/2018/2/layout/IconVerticalSolidList"/>
    <dgm:cxn modelId="{299A2745-4A3C-4510-9831-3E9C69237C37}" srcId="{12621A46-E9F6-4D07-B40D-5EBA03B39E43}" destId="{2ACED085-9AEB-4B76-8AD5-30356AA55906}" srcOrd="1" destOrd="0" parTransId="{AA747D4E-7096-4624-88D2-848E917A58AF}" sibTransId="{621F22F2-679A-4AD1-85F9-700BED44935B}"/>
    <dgm:cxn modelId="{11C90750-4F1B-4135-8EA3-D2B0E101F99A}" srcId="{12621A46-E9F6-4D07-B40D-5EBA03B39E43}" destId="{A14A4470-AF60-418A-888A-368BE704BCE4}" srcOrd="0" destOrd="0" parTransId="{FC5D846C-6195-40F8-9567-A1FA15CA254E}" sibTransId="{8FEA815E-3000-4E10-A420-C3BCA0F578FB}"/>
    <dgm:cxn modelId="{BBF6D879-77E6-4BE2-A259-E5B8DBCFB6ED}" type="presOf" srcId="{2AF4C8DE-8FA7-49F2-BF2D-7EF5D912D9FC}" destId="{4AB24F55-CD9C-4771-805B-34E9B7394497}" srcOrd="0" destOrd="0" presId="urn:microsoft.com/office/officeart/2018/2/layout/IconVerticalSolidList"/>
    <dgm:cxn modelId="{5F16CF80-C20E-476F-825A-3A28A9D879AA}" type="presOf" srcId="{A14A4470-AF60-418A-888A-368BE704BCE4}" destId="{5C881AB3-D09D-499C-B058-FB90567E3B44}" srcOrd="0" destOrd="0" presId="urn:microsoft.com/office/officeart/2018/2/layout/IconVerticalSolidList"/>
    <dgm:cxn modelId="{1B4B2EB2-9BBD-4882-9F72-47216A3F3EB7}" type="presOf" srcId="{2ACED085-9AEB-4B76-8AD5-30356AA55906}" destId="{49A9DEB4-5127-4053-B3E8-9F19ED44E8D5}" srcOrd="0" destOrd="0" presId="urn:microsoft.com/office/officeart/2018/2/layout/IconVerticalSolidList"/>
    <dgm:cxn modelId="{B4DEA9EA-F940-4222-9703-0B00B36C848C}" srcId="{12621A46-E9F6-4D07-B40D-5EBA03B39E43}" destId="{2AF4C8DE-8FA7-49F2-BF2D-7EF5D912D9FC}" srcOrd="2" destOrd="0" parTransId="{04169F1C-2E91-45CF-820A-32BF0EC3B958}" sibTransId="{80E181AC-B7DD-41D2-870C-FE646DFB71A8}"/>
    <dgm:cxn modelId="{F8A76B16-EE18-4B6D-AB5D-BA0EE65C0E01}" type="presParOf" srcId="{F658B0AA-F02E-40F9-8EC7-18A278AE98E8}" destId="{C54A9D28-59A1-4AF0-8C3A-8EADD9AC994F}" srcOrd="0" destOrd="0" presId="urn:microsoft.com/office/officeart/2018/2/layout/IconVerticalSolidList"/>
    <dgm:cxn modelId="{62EA5DD7-BDC8-4B7F-9E37-A242B70932EA}" type="presParOf" srcId="{C54A9D28-59A1-4AF0-8C3A-8EADD9AC994F}" destId="{1804F186-17B4-496B-B3F1-6BF8373D696A}" srcOrd="0" destOrd="0" presId="urn:microsoft.com/office/officeart/2018/2/layout/IconVerticalSolidList"/>
    <dgm:cxn modelId="{A0CCAE37-FA35-45B7-AAF1-35785902F88F}" type="presParOf" srcId="{C54A9D28-59A1-4AF0-8C3A-8EADD9AC994F}" destId="{0E41F09D-AAE4-4E41-8D65-9B8F696F5C0F}" srcOrd="1" destOrd="0" presId="urn:microsoft.com/office/officeart/2018/2/layout/IconVerticalSolidList"/>
    <dgm:cxn modelId="{6771C8BA-2439-4FB0-B0EA-17CCECA92ADE}" type="presParOf" srcId="{C54A9D28-59A1-4AF0-8C3A-8EADD9AC994F}" destId="{587D4A3B-F8ED-4AB4-8323-B71DA726EEDA}" srcOrd="2" destOrd="0" presId="urn:microsoft.com/office/officeart/2018/2/layout/IconVerticalSolidList"/>
    <dgm:cxn modelId="{8A761FA0-DEEE-4C48-A476-21377CE13DCC}" type="presParOf" srcId="{C54A9D28-59A1-4AF0-8C3A-8EADD9AC994F}" destId="{5C881AB3-D09D-499C-B058-FB90567E3B44}" srcOrd="3" destOrd="0" presId="urn:microsoft.com/office/officeart/2018/2/layout/IconVerticalSolidList"/>
    <dgm:cxn modelId="{CE6787F3-C6D7-4627-9FFF-58DEC7727272}" type="presParOf" srcId="{F658B0AA-F02E-40F9-8EC7-18A278AE98E8}" destId="{706A9ED6-5466-4A48-8B1D-6B20F9AEE34F}" srcOrd="1" destOrd="0" presId="urn:microsoft.com/office/officeart/2018/2/layout/IconVerticalSolidList"/>
    <dgm:cxn modelId="{D2456680-C5A8-4565-94A0-6A9E5532EF1A}" type="presParOf" srcId="{F658B0AA-F02E-40F9-8EC7-18A278AE98E8}" destId="{3A49CC9B-4E73-4695-93EB-2D703387779D}" srcOrd="2" destOrd="0" presId="urn:microsoft.com/office/officeart/2018/2/layout/IconVerticalSolidList"/>
    <dgm:cxn modelId="{2615A60F-22A7-4E55-A940-238B792C740D}" type="presParOf" srcId="{3A49CC9B-4E73-4695-93EB-2D703387779D}" destId="{7650EE33-DCCF-4F28-B1F0-E48FA8F887D1}" srcOrd="0" destOrd="0" presId="urn:microsoft.com/office/officeart/2018/2/layout/IconVerticalSolidList"/>
    <dgm:cxn modelId="{9BBF5E19-17AC-4FE4-8BDC-FF7EDB5EF765}" type="presParOf" srcId="{3A49CC9B-4E73-4695-93EB-2D703387779D}" destId="{524A9E9B-225E-46C6-8F1F-C2A25225F5A7}" srcOrd="1" destOrd="0" presId="urn:microsoft.com/office/officeart/2018/2/layout/IconVerticalSolidList"/>
    <dgm:cxn modelId="{E9B80735-BF95-4970-8B8D-BF6E35551B6C}" type="presParOf" srcId="{3A49CC9B-4E73-4695-93EB-2D703387779D}" destId="{4F81D5C2-DD38-4766-990C-A1975BC59454}" srcOrd="2" destOrd="0" presId="urn:microsoft.com/office/officeart/2018/2/layout/IconVerticalSolidList"/>
    <dgm:cxn modelId="{B95C3CBD-2C0D-402F-B4C6-9B44AB8DD604}" type="presParOf" srcId="{3A49CC9B-4E73-4695-93EB-2D703387779D}" destId="{49A9DEB4-5127-4053-B3E8-9F19ED44E8D5}" srcOrd="3" destOrd="0" presId="urn:microsoft.com/office/officeart/2018/2/layout/IconVerticalSolidList"/>
    <dgm:cxn modelId="{68E4B19B-2B75-4233-8253-5B213A45A5CD}" type="presParOf" srcId="{F658B0AA-F02E-40F9-8EC7-18A278AE98E8}" destId="{35772627-73C4-4409-A48F-332AA9B57658}" srcOrd="3" destOrd="0" presId="urn:microsoft.com/office/officeart/2018/2/layout/IconVerticalSolidList"/>
    <dgm:cxn modelId="{D7333A46-E71E-42BE-BAA7-9418DC480DB8}" type="presParOf" srcId="{F658B0AA-F02E-40F9-8EC7-18A278AE98E8}" destId="{25928F40-7C7E-4864-80A4-3754F09473A6}" srcOrd="4" destOrd="0" presId="urn:microsoft.com/office/officeart/2018/2/layout/IconVerticalSolidList"/>
    <dgm:cxn modelId="{99DBD442-14F5-4DFB-9651-AA62B0E52C85}" type="presParOf" srcId="{25928F40-7C7E-4864-80A4-3754F09473A6}" destId="{E9AA8E86-9488-49EA-88E4-856A0186B6AB}" srcOrd="0" destOrd="0" presId="urn:microsoft.com/office/officeart/2018/2/layout/IconVerticalSolidList"/>
    <dgm:cxn modelId="{4D9EEAA0-EDA1-424B-99ED-CA095CA381F1}" type="presParOf" srcId="{25928F40-7C7E-4864-80A4-3754F09473A6}" destId="{7FE89D27-FCD5-4871-8F03-9EA0520D218C}" srcOrd="1" destOrd="0" presId="urn:microsoft.com/office/officeart/2018/2/layout/IconVerticalSolidList"/>
    <dgm:cxn modelId="{06315049-2E45-4DEE-A43C-6F43B176C774}" type="presParOf" srcId="{25928F40-7C7E-4864-80A4-3754F09473A6}" destId="{9C948733-D124-4E14-AEE2-C8CBCAC19FDD}" srcOrd="2" destOrd="0" presId="urn:microsoft.com/office/officeart/2018/2/layout/IconVerticalSolidList"/>
    <dgm:cxn modelId="{FDE1BD42-81FE-4D82-ABEB-C0AFE7984675}" type="presParOf" srcId="{25928F40-7C7E-4864-80A4-3754F09473A6}" destId="{4AB24F55-CD9C-4771-805B-34E9B739449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4F186-17B4-496B-B3F1-6BF8373D696A}">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41F09D-AAE4-4E41-8D65-9B8F696F5C0F}">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881AB3-D09D-499C-B058-FB90567E3B44}">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Learn about files and file paths</a:t>
          </a:r>
        </a:p>
      </dsp:txBody>
      <dsp:txXfrm>
        <a:off x="1435590" y="531"/>
        <a:ext cx="9080009" cy="1242935"/>
      </dsp:txXfrm>
    </dsp:sp>
    <dsp:sp modelId="{7650EE33-DCCF-4F28-B1F0-E48FA8F887D1}">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4A9E9B-225E-46C6-8F1F-C2A25225F5A7}">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A9DEB4-5127-4053-B3E8-9F19ED44E8D5}">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Add a high score to the snake game</a:t>
          </a:r>
        </a:p>
      </dsp:txBody>
      <dsp:txXfrm>
        <a:off x="1435590" y="1554201"/>
        <a:ext cx="9080009" cy="1242935"/>
      </dsp:txXfrm>
    </dsp:sp>
    <dsp:sp modelId="{E9AA8E86-9488-49EA-88E4-856A0186B6AB}">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E89D27-FCD5-4871-8F03-9EA0520D218C}">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B24F55-CD9C-4771-805B-34E9B7394497}">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Mail merge project</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51E7-3793-F3A6-9F65-18216207D3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3A9FB9-9B31-4A76-F113-EA8992C8E9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DC0A2A-6F0F-D72A-55CD-7AB6BEDFEAE3}"/>
              </a:ext>
            </a:extLst>
          </p:cNvPr>
          <p:cNvSpPr>
            <a:spLocks noGrp="1"/>
          </p:cNvSpPr>
          <p:nvPr>
            <p:ph type="dt" sz="half" idx="10"/>
          </p:nvPr>
        </p:nvSpPr>
        <p:spPr/>
        <p:txBody>
          <a:bodyPr/>
          <a:lstStyle/>
          <a:p>
            <a:fld id="{35EE4FD9-F0E4-4387-BB2C-10AF0F670915}" type="datetimeFigureOut">
              <a:rPr lang="en-US" smtClean="0"/>
              <a:t>5/7/2024</a:t>
            </a:fld>
            <a:endParaRPr lang="en-US"/>
          </a:p>
        </p:txBody>
      </p:sp>
      <p:sp>
        <p:nvSpPr>
          <p:cNvPr id="5" name="Footer Placeholder 4">
            <a:extLst>
              <a:ext uri="{FF2B5EF4-FFF2-40B4-BE49-F238E27FC236}">
                <a16:creationId xmlns:a16="http://schemas.microsoft.com/office/drawing/2014/main" id="{E9993D7E-F813-4BEA-9368-CEE53FCA4B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DF082-6031-E098-458D-6877CACA6963}"/>
              </a:ext>
            </a:extLst>
          </p:cNvPr>
          <p:cNvSpPr>
            <a:spLocks noGrp="1"/>
          </p:cNvSpPr>
          <p:nvPr>
            <p:ph type="sldNum" sz="quarter" idx="12"/>
          </p:nvPr>
        </p:nvSpPr>
        <p:spPr/>
        <p:txBody>
          <a:bodyPr/>
          <a:lstStyle/>
          <a:p>
            <a:fld id="{E883F1E0-2F71-4784-B937-B24475EC0FDD}" type="slidenum">
              <a:rPr lang="en-US" smtClean="0"/>
              <a:t>‹#›</a:t>
            </a:fld>
            <a:endParaRPr lang="en-US"/>
          </a:p>
        </p:txBody>
      </p:sp>
    </p:spTree>
    <p:extLst>
      <p:ext uri="{BB962C8B-B14F-4D97-AF65-F5344CB8AC3E}">
        <p14:creationId xmlns:p14="http://schemas.microsoft.com/office/powerpoint/2010/main" val="844040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3427-FABA-072E-3142-FE3FA5F885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140CBF-61C2-C4C5-5582-38EE4E5D29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8E7FD-2276-71B5-7207-81321919C526}"/>
              </a:ext>
            </a:extLst>
          </p:cNvPr>
          <p:cNvSpPr>
            <a:spLocks noGrp="1"/>
          </p:cNvSpPr>
          <p:nvPr>
            <p:ph type="dt" sz="half" idx="10"/>
          </p:nvPr>
        </p:nvSpPr>
        <p:spPr/>
        <p:txBody>
          <a:bodyPr/>
          <a:lstStyle/>
          <a:p>
            <a:fld id="{35EE4FD9-F0E4-4387-BB2C-10AF0F670915}" type="datetimeFigureOut">
              <a:rPr lang="en-US" smtClean="0"/>
              <a:t>5/7/2024</a:t>
            </a:fld>
            <a:endParaRPr lang="en-US"/>
          </a:p>
        </p:txBody>
      </p:sp>
      <p:sp>
        <p:nvSpPr>
          <p:cNvPr id="5" name="Footer Placeholder 4">
            <a:extLst>
              <a:ext uri="{FF2B5EF4-FFF2-40B4-BE49-F238E27FC236}">
                <a16:creationId xmlns:a16="http://schemas.microsoft.com/office/drawing/2014/main" id="{86DEAAF1-37BC-2FED-40E0-1BCD2BEDB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CF0374-B865-4A1F-EC31-AA70B892FFDB}"/>
              </a:ext>
            </a:extLst>
          </p:cNvPr>
          <p:cNvSpPr>
            <a:spLocks noGrp="1"/>
          </p:cNvSpPr>
          <p:nvPr>
            <p:ph type="sldNum" sz="quarter" idx="12"/>
          </p:nvPr>
        </p:nvSpPr>
        <p:spPr/>
        <p:txBody>
          <a:bodyPr/>
          <a:lstStyle/>
          <a:p>
            <a:fld id="{E883F1E0-2F71-4784-B937-B24475EC0FDD}" type="slidenum">
              <a:rPr lang="en-US" smtClean="0"/>
              <a:t>‹#›</a:t>
            </a:fld>
            <a:endParaRPr lang="en-US"/>
          </a:p>
        </p:txBody>
      </p:sp>
    </p:spTree>
    <p:extLst>
      <p:ext uri="{BB962C8B-B14F-4D97-AF65-F5344CB8AC3E}">
        <p14:creationId xmlns:p14="http://schemas.microsoft.com/office/powerpoint/2010/main" val="1987077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BF7B10-3762-615C-0698-1302D33302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F5C269-968E-27E4-5086-15CD99C0C3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726CF9-9F21-F180-203E-4A4C57388485}"/>
              </a:ext>
            </a:extLst>
          </p:cNvPr>
          <p:cNvSpPr>
            <a:spLocks noGrp="1"/>
          </p:cNvSpPr>
          <p:nvPr>
            <p:ph type="dt" sz="half" idx="10"/>
          </p:nvPr>
        </p:nvSpPr>
        <p:spPr/>
        <p:txBody>
          <a:bodyPr/>
          <a:lstStyle/>
          <a:p>
            <a:fld id="{35EE4FD9-F0E4-4387-BB2C-10AF0F670915}" type="datetimeFigureOut">
              <a:rPr lang="en-US" smtClean="0"/>
              <a:t>5/7/2024</a:t>
            </a:fld>
            <a:endParaRPr lang="en-US"/>
          </a:p>
        </p:txBody>
      </p:sp>
      <p:sp>
        <p:nvSpPr>
          <p:cNvPr id="5" name="Footer Placeholder 4">
            <a:extLst>
              <a:ext uri="{FF2B5EF4-FFF2-40B4-BE49-F238E27FC236}">
                <a16:creationId xmlns:a16="http://schemas.microsoft.com/office/drawing/2014/main" id="{E4424CBB-432F-A33C-B153-47CFEE97F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F9454D-9B3A-9368-606A-D6F0C173B1B2}"/>
              </a:ext>
            </a:extLst>
          </p:cNvPr>
          <p:cNvSpPr>
            <a:spLocks noGrp="1"/>
          </p:cNvSpPr>
          <p:nvPr>
            <p:ph type="sldNum" sz="quarter" idx="12"/>
          </p:nvPr>
        </p:nvSpPr>
        <p:spPr/>
        <p:txBody>
          <a:bodyPr/>
          <a:lstStyle/>
          <a:p>
            <a:fld id="{E883F1E0-2F71-4784-B937-B24475EC0FDD}" type="slidenum">
              <a:rPr lang="en-US" smtClean="0"/>
              <a:t>‹#›</a:t>
            </a:fld>
            <a:endParaRPr lang="en-US"/>
          </a:p>
        </p:txBody>
      </p:sp>
    </p:spTree>
    <p:extLst>
      <p:ext uri="{BB962C8B-B14F-4D97-AF65-F5344CB8AC3E}">
        <p14:creationId xmlns:p14="http://schemas.microsoft.com/office/powerpoint/2010/main" val="2819179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F5D1F-53F7-6D94-EDA5-0D0679CE5A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EB3346-C4EB-B541-B368-1C107F00C5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B66D0E-0B29-C7EE-37A2-A071EFB12E09}"/>
              </a:ext>
            </a:extLst>
          </p:cNvPr>
          <p:cNvSpPr>
            <a:spLocks noGrp="1"/>
          </p:cNvSpPr>
          <p:nvPr>
            <p:ph type="dt" sz="half" idx="10"/>
          </p:nvPr>
        </p:nvSpPr>
        <p:spPr/>
        <p:txBody>
          <a:bodyPr/>
          <a:lstStyle/>
          <a:p>
            <a:fld id="{35EE4FD9-F0E4-4387-BB2C-10AF0F670915}" type="datetimeFigureOut">
              <a:rPr lang="en-US" smtClean="0"/>
              <a:t>5/7/2024</a:t>
            </a:fld>
            <a:endParaRPr lang="en-US"/>
          </a:p>
        </p:txBody>
      </p:sp>
      <p:sp>
        <p:nvSpPr>
          <p:cNvPr id="5" name="Footer Placeholder 4">
            <a:extLst>
              <a:ext uri="{FF2B5EF4-FFF2-40B4-BE49-F238E27FC236}">
                <a16:creationId xmlns:a16="http://schemas.microsoft.com/office/drawing/2014/main" id="{A5AE05E9-BB6F-357B-02D8-4EC07DA35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2767A6-37AA-89A8-8C05-5330C81159DE}"/>
              </a:ext>
            </a:extLst>
          </p:cNvPr>
          <p:cNvSpPr>
            <a:spLocks noGrp="1"/>
          </p:cNvSpPr>
          <p:nvPr>
            <p:ph type="sldNum" sz="quarter" idx="12"/>
          </p:nvPr>
        </p:nvSpPr>
        <p:spPr/>
        <p:txBody>
          <a:bodyPr/>
          <a:lstStyle/>
          <a:p>
            <a:fld id="{E883F1E0-2F71-4784-B937-B24475EC0FDD}" type="slidenum">
              <a:rPr lang="en-US" smtClean="0"/>
              <a:t>‹#›</a:t>
            </a:fld>
            <a:endParaRPr lang="en-US"/>
          </a:p>
        </p:txBody>
      </p:sp>
    </p:spTree>
    <p:extLst>
      <p:ext uri="{BB962C8B-B14F-4D97-AF65-F5344CB8AC3E}">
        <p14:creationId xmlns:p14="http://schemas.microsoft.com/office/powerpoint/2010/main" val="2274486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DCF1-5F61-5ABE-5B6B-83AF35251A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629238-5C1E-6A4D-7A15-FC525D44C76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490C93-8E39-21FC-7B2C-6C6B61F0ADFD}"/>
              </a:ext>
            </a:extLst>
          </p:cNvPr>
          <p:cNvSpPr>
            <a:spLocks noGrp="1"/>
          </p:cNvSpPr>
          <p:nvPr>
            <p:ph type="dt" sz="half" idx="10"/>
          </p:nvPr>
        </p:nvSpPr>
        <p:spPr/>
        <p:txBody>
          <a:bodyPr/>
          <a:lstStyle/>
          <a:p>
            <a:fld id="{35EE4FD9-F0E4-4387-BB2C-10AF0F670915}" type="datetimeFigureOut">
              <a:rPr lang="en-US" smtClean="0"/>
              <a:t>5/7/2024</a:t>
            </a:fld>
            <a:endParaRPr lang="en-US"/>
          </a:p>
        </p:txBody>
      </p:sp>
      <p:sp>
        <p:nvSpPr>
          <p:cNvPr id="5" name="Footer Placeholder 4">
            <a:extLst>
              <a:ext uri="{FF2B5EF4-FFF2-40B4-BE49-F238E27FC236}">
                <a16:creationId xmlns:a16="http://schemas.microsoft.com/office/drawing/2014/main" id="{34B3B5A1-99A0-F666-E82B-3FBD33719A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AB62A-3CB9-99AF-80AC-E1BE8A634BC6}"/>
              </a:ext>
            </a:extLst>
          </p:cNvPr>
          <p:cNvSpPr>
            <a:spLocks noGrp="1"/>
          </p:cNvSpPr>
          <p:nvPr>
            <p:ph type="sldNum" sz="quarter" idx="12"/>
          </p:nvPr>
        </p:nvSpPr>
        <p:spPr/>
        <p:txBody>
          <a:bodyPr/>
          <a:lstStyle/>
          <a:p>
            <a:fld id="{E883F1E0-2F71-4784-B937-B24475EC0FDD}" type="slidenum">
              <a:rPr lang="en-US" smtClean="0"/>
              <a:t>‹#›</a:t>
            </a:fld>
            <a:endParaRPr lang="en-US"/>
          </a:p>
        </p:txBody>
      </p:sp>
    </p:spTree>
    <p:extLst>
      <p:ext uri="{BB962C8B-B14F-4D97-AF65-F5344CB8AC3E}">
        <p14:creationId xmlns:p14="http://schemas.microsoft.com/office/powerpoint/2010/main" val="3716701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A2F38-48DA-E8C9-9F56-45719C47B5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F38F15-4E16-D464-5519-DCAB9569EF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F7C75-BD6E-5C0F-5AFA-83010ABC56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E6CF3F-C134-1994-8216-0BDC364815BB}"/>
              </a:ext>
            </a:extLst>
          </p:cNvPr>
          <p:cNvSpPr>
            <a:spLocks noGrp="1"/>
          </p:cNvSpPr>
          <p:nvPr>
            <p:ph type="dt" sz="half" idx="10"/>
          </p:nvPr>
        </p:nvSpPr>
        <p:spPr/>
        <p:txBody>
          <a:bodyPr/>
          <a:lstStyle/>
          <a:p>
            <a:fld id="{35EE4FD9-F0E4-4387-BB2C-10AF0F670915}" type="datetimeFigureOut">
              <a:rPr lang="en-US" smtClean="0"/>
              <a:t>5/7/2024</a:t>
            </a:fld>
            <a:endParaRPr lang="en-US"/>
          </a:p>
        </p:txBody>
      </p:sp>
      <p:sp>
        <p:nvSpPr>
          <p:cNvPr id="6" name="Footer Placeholder 5">
            <a:extLst>
              <a:ext uri="{FF2B5EF4-FFF2-40B4-BE49-F238E27FC236}">
                <a16:creationId xmlns:a16="http://schemas.microsoft.com/office/drawing/2014/main" id="{A22B4DC1-47D6-7A19-2413-2585998B78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DA302A-2BE7-D99E-46AA-6E96E15B9F73}"/>
              </a:ext>
            </a:extLst>
          </p:cNvPr>
          <p:cNvSpPr>
            <a:spLocks noGrp="1"/>
          </p:cNvSpPr>
          <p:nvPr>
            <p:ph type="sldNum" sz="quarter" idx="12"/>
          </p:nvPr>
        </p:nvSpPr>
        <p:spPr/>
        <p:txBody>
          <a:bodyPr/>
          <a:lstStyle/>
          <a:p>
            <a:fld id="{E883F1E0-2F71-4784-B937-B24475EC0FDD}" type="slidenum">
              <a:rPr lang="en-US" smtClean="0"/>
              <a:t>‹#›</a:t>
            </a:fld>
            <a:endParaRPr lang="en-US"/>
          </a:p>
        </p:txBody>
      </p:sp>
    </p:spTree>
    <p:extLst>
      <p:ext uri="{BB962C8B-B14F-4D97-AF65-F5344CB8AC3E}">
        <p14:creationId xmlns:p14="http://schemas.microsoft.com/office/powerpoint/2010/main" val="1836743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8A66E-6E2B-5B5D-5EF9-19880D4671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97441A-ED9E-A107-2E74-0A960C0A24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08C7F0-2BE2-094F-5215-D4CE884DFC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592CE0-6081-8324-518A-1DD1F3E0FC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AF8C52-9B10-4C7D-E3F4-73D8090E17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596A34-D76A-7F11-B61A-D56CF0270809}"/>
              </a:ext>
            </a:extLst>
          </p:cNvPr>
          <p:cNvSpPr>
            <a:spLocks noGrp="1"/>
          </p:cNvSpPr>
          <p:nvPr>
            <p:ph type="dt" sz="half" idx="10"/>
          </p:nvPr>
        </p:nvSpPr>
        <p:spPr/>
        <p:txBody>
          <a:bodyPr/>
          <a:lstStyle/>
          <a:p>
            <a:fld id="{35EE4FD9-F0E4-4387-BB2C-10AF0F670915}" type="datetimeFigureOut">
              <a:rPr lang="en-US" smtClean="0"/>
              <a:t>5/7/2024</a:t>
            </a:fld>
            <a:endParaRPr lang="en-US"/>
          </a:p>
        </p:txBody>
      </p:sp>
      <p:sp>
        <p:nvSpPr>
          <p:cNvPr id="8" name="Footer Placeholder 7">
            <a:extLst>
              <a:ext uri="{FF2B5EF4-FFF2-40B4-BE49-F238E27FC236}">
                <a16:creationId xmlns:a16="http://schemas.microsoft.com/office/drawing/2014/main" id="{314CF9A6-378B-FCC2-1C15-4911131B51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40186F-CD64-BCE1-7A50-32EFBAEAAF9E}"/>
              </a:ext>
            </a:extLst>
          </p:cNvPr>
          <p:cNvSpPr>
            <a:spLocks noGrp="1"/>
          </p:cNvSpPr>
          <p:nvPr>
            <p:ph type="sldNum" sz="quarter" idx="12"/>
          </p:nvPr>
        </p:nvSpPr>
        <p:spPr/>
        <p:txBody>
          <a:bodyPr/>
          <a:lstStyle/>
          <a:p>
            <a:fld id="{E883F1E0-2F71-4784-B937-B24475EC0FDD}" type="slidenum">
              <a:rPr lang="en-US" smtClean="0"/>
              <a:t>‹#›</a:t>
            </a:fld>
            <a:endParaRPr lang="en-US"/>
          </a:p>
        </p:txBody>
      </p:sp>
    </p:spTree>
    <p:extLst>
      <p:ext uri="{BB962C8B-B14F-4D97-AF65-F5344CB8AC3E}">
        <p14:creationId xmlns:p14="http://schemas.microsoft.com/office/powerpoint/2010/main" val="2556996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485C-B3B9-426D-33AC-07183DBE6E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ED51F0-BEE0-4D55-367A-F0DB73750AA7}"/>
              </a:ext>
            </a:extLst>
          </p:cNvPr>
          <p:cNvSpPr>
            <a:spLocks noGrp="1"/>
          </p:cNvSpPr>
          <p:nvPr>
            <p:ph type="dt" sz="half" idx="10"/>
          </p:nvPr>
        </p:nvSpPr>
        <p:spPr/>
        <p:txBody>
          <a:bodyPr/>
          <a:lstStyle/>
          <a:p>
            <a:fld id="{35EE4FD9-F0E4-4387-BB2C-10AF0F670915}" type="datetimeFigureOut">
              <a:rPr lang="en-US" smtClean="0"/>
              <a:t>5/7/2024</a:t>
            </a:fld>
            <a:endParaRPr lang="en-US"/>
          </a:p>
        </p:txBody>
      </p:sp>
      <p:sp>
        <p:nvSpPr>
          <p:cNvPr id="4" name="Footer Placeholder 3">
            <a:extLst>
              <a:ext uri="{FF2B5EF4-FFF2-40B4-BE49-F238E27FC236}">
                <a16:creationId xmlns:a16="http://schemas.microsoft.com/office/drawing/2014/main" id="{21D39597-FE10-BF8E-0324-23481FE6BB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D4E6AC-F6ED-246B-04CD-E2D19201DF1E}"/>
              </a:ext>
            </a:extLst>
          </p:cNvPr>
          <p:cNvSpPr>
            <a:spLocks noGrp="1"/>
          </p:cNvSpPr>
          <p:nvPr>
            <p:ph type="sldNum" sz="quarter" idx="12"/>
          </p:nvPr>
        </p:nvSpPr>
        <p:spPr/>
        <p:txBody>
          <a:bodyPr/>
          <a:lstStyle/>
          <a:p>
            <a:fld id="{E883F1E0-2F71-4784-B937-B24475EC0FDD}" type="slidenum">
              <a:rPr lang="en-US" smtClean="0"/>
              <a:t>‹#›</a:t>
            </a:fld>
            <a:endParaRPr lang="en-US"/>
          </a:p>
        </p:txBody>
      </p:sp>
    </p:spTree>
    <p:extLst>
      <p:ext uri="{BB962C8B-B14F-4D97-AF65-F5344CB8AC3E}">
        <p14:creationId xmlns:p14="http://schemas.microsoft.com/office/powerpoint/2010/main" val="1942526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D819C3-5F72-BC29-6394-6D7C64BC0CB8}"/>
              </a:ext>
            </a:extLst>
          </p:cNvPr>
          <p:cNvSpPr>
            <a:spLocks noGrp="1"/>
          </p:cNvSpPr>
          <p:nvPr>
            <p:ph type="dt" sz="half" idx="10"/>
          </p:nvPr>
        </p:nvSpPr>
        <p:spPr/>
        <p:txBody>
          <a:bodyPr/>
          <a:lstStyle/>
          <a:p>
            <a:fld id="{35EE4FD9-F0E4-4387-BB2C-10AF0F670915}" type="datetimeFigureOut">
              <a:rPr lang="en-US" smtClean="0"/>
              <a:t>5/7/2024</a:t>
            </a:fld>
            <a:endParaRPr lang="en-US"/>
          </a:p>
        </p:txBody>
      </p:sp>
      <p:sp>
        <p:nvSpPr>
          <p:cNvPr id="3" name="Footer Placeholder 2">
            <a:extLst>
              <a:ext uri="{FF2B5EF4-FFF2-40B4-BE49-F238E27FC236}">
                <a16:creationId xmlns:a16="http://schemas.microsoft.com/office/drawing/2014/main" id="{B43EEB79-136A-33EA-2CF7-BC055DE8BE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0FBEC8-1FB4-6737-9237-29A3C3AA86DF}"/>
              </a:ext>
            </a:extLst>
          </p:cNvPr>
          <p:cNvSpPr>
            <a:spLocks noGrp="1"/>
          </p:cNvSpPr>
          <p:nvPr>
            <p:ph type="sldNum" sz="quarter" idx="12"/>
          </p:nvPr>
        </p:nvSpPr>
        <p:spPr/>
        <p:txBody>
          <a:bodyPr/>
          <a:lstStyle/>
          <a:p>
            <a:fld id="{E883F1E0-2F71-4784-B937-B24475EC0FDD}" type="slidenum">
              <a:rPr lang="en-US" smtClean="0"/>
              <a:t>‹#›</a:t>
            </a:fld>
            <a:endParaRPr lang="en-US"/>
          </a:p>
        </p:txBody>
      </p:sp>
    </p:spTree>
    <p:extLst>
      <p:ext uri="{BB962C8B-B14F-4D97-AF65-F5344CB8AC3E}">
        <p14:creationId xmlns:p14="http://schemas.microsoft.com/office/powerpoint/2010/main" val="892734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7FE16-2D8C-C2EF-AAFB-9646772EAB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085AFA-8147-BB9A-3E17-73E0799C76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64F63D-6220-218D-3DAC-3CD314366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E44F45-E0C9-D9BC-0F7E-B8577AD5F719}"/>
              </a:ext>
            </a:extLst>
          </p:cNvPr>
          <p:cNvSpPr>
            <a:spLocks noGrp="1"/>
          </p:cNvSpPr>
          <p:nvPr>
            <p:ph type="dt" sz="half" idx="10"/>
          </p:nvPr>
        </p:nvSpPr>
        <p:spPr/>
        <p:txBody>
          <a:bodyPr/>
          <a:lstStyle/>
          <a:p>
            <a:fld id="{35EE4FD9-F0E4-4387-BB2C-10AF0F670915}" type="datetimeFigureOut">
              <a:rPr lang="en-US" smtClean="0"/>
              <a:t>5/7/2024</a:t>
            </a:fld>
            <a:endParaRPr lang="en-US"/>
          </a:p>
        </p:txBody>
      </p:sp>
      <p:sp>
        <p:nvSpPr>
          <p:cNvPr id="6" name="Footer Placeholder 5">
            <a:extLst>
              <a:ext uri="{FF2B5EF4-FFF2-40B4-BE49-F238E27FC236}">
                <a16:creationId xmlns:a16="http://schemas.microsoft.com/office/drawing/2014/main" id="{FF8F899B-EF85-F740-11BA-0F19E6B1F2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F41FAB-E6C5-F230-5903-74B5C7C04765}"/>
              </a:ext>
            </a:extLst>
          </p:cNvPr>
          <p:cNvSpPr>
            <a:spLocks noGrp="1"/>
          </p:cNvSpPr>
          <p:nvPr>
            <p:ph type="sldNum" sz="quarter" idx="12"/>
          </p:nvPr>
        </p:nvSpPr>
        <p:spPr/>
        <p:txBody>
          <a:bodyPr/>
          <a:lstStyle/>
          <a:p>
            <a:fld id="{E883F1E0-2F71-4784-B937-B24475EC0FDD}" type="slidenum">
              <a:rPr lang="en-US" smtClean="0"/>
              <a:t>‹#›</a:t>
            </a:fld>
            <a:endParaRPr lang="en-US"/>
          </a:p>
        </p:txBody>
      </p:sp>
    </p:spTree>
    <p:extLst>
      <p:ext uri="{BB962C8B-B14F-4D97-AF65-F5344CB8AC3E}">
        <p14:creationId xmlns:p14="http://schemas.microsoft.com/office/powerpoint/2010/main" val="3641514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ACB50-76E8-621E-9867-F1F0517D4C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7BCB94-C855-1AA3-11D8-2706F51B48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260CD4-DC23-6831-9F00-AE2FD501D8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EF8C62-CFCA-2BD8-A7FD-5911701080E8}"/>
              </a:ext>
            </a:extLst>
          </p:cNvPr>
          <p:cNvSpPr>
            <a:spLocks noGrp="1"/>
          </p:cNvSpPr>
          <p:nvPr>
            <p:ph type="dt" sz="half" idx="10"/>
          </p:nvPr>
        </p:nvSpPr>
        <p:spPr/>
        <p:txBody>
          <a:bodyPr/>
          <a:lstStyle/>
          <a:p>
            <a:fld id="{35EE4FD9-F0E4-4387-BB2C-10AF0F670915}" type="datetimeFigureOut">
              <a:rPr lang="en-US" smtClean="0"/>
              <a:t>5/7/2024</a:t>
            </a:fld>
            <a:endParaRPr lang="en-US"/>
          </a:p>
        </p:txBody>
      </p:sp>
      <p:sp>
        <p:nvSpPr>
          <p:cNvPr id="6" name="Footer Placeholder 5">
            <a:extLst>
              <a:ext uri="{FF2B5EF4-FFF2-40B4-BE49-F238E27FC236}">
                <a16:creationId xmlns:a16="http://schemas.microsoft.com/office/drawing/2014/main" id="{4686E07C-919F-49D9-A181-7B13BC1A1B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344315-9242-4B95-B821-82B96138E008}"/>
              </a:ext>
            </a:extLst>
          </p:cNvPr>
          <p:cNvSpPr>
            <a:spLocks noGrp="1"/>
          </p:cNvSpPr>
          <p:nvPr>
            <p:ph type="sldNum" sz="quarter" idx="12"/>
          </p:nvPr>
        </p:nvSpPr>
        <p:spPr/>
        <p:txBody>
          <a:bodyPr/>
          <a:lstStyle/>
          <a:p>
            <a:fld id="{E883F1E0-2F71-4784-B937-B24475EC0FDD}" type="slidenum">
              <a:rPr lang="en-US" smtClean="0"/>
              <a:t>‹#›</a:t>
            </a:fld>
            <a:endParaRPr lang="en-US"/>
          </a:p>
        </p:txBody>
      </p:sp>
    </p:spTree>
    <p:extLst>
      <p:ext uri="{BB962C8B-B14F-4D97-AF65-F5344CB8AC3E}">
        <p14:creationId xmlns:p14="http://schemas.microsoft.com/office/powerpoint/2010/main" val="1460237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EAD5D4-9F39-34F0-84BD-128AA1C658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05144D-C047-C4A0-1CD9-785C5E6194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2D9506-B6C3-A316-A740-3F64DD4F58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EE4FD9-F0E4-4387-BB2C-10AF0F670915}" type="datetimeFigureOut">
              <a:rPr lang="en-US" smtClean="0"/>
              <a:t>5/7/2024</a:t>
            </a:fld>
            <a:endParaRPr lang="en-US"/>
          </a:p>
        </p:txBody>
      </p:sp>
      <p:sp>
        <p:nvSpPr>
          <p:cNvPr id="5" name="Footer Placeholder 4">
            <a:extLst>
              <a:ext uri="{FF2B5EF4-FFF2-40B4-BE49-F238E27FC236}">
                <a16:creationId xmlns:a16="http://schemas.microsoft.com/office/drawing/2014/main" id="{63B67215-42EF-32F1-6A3B-60931C2F1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F2148EE-FF1E-9DF2-67EA-02075EC47B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883F1E0-2F71-4784-B937-B24475EC0FDD}" type="slidenum">
              <a:rPr lang="en-US" smtClean="0"/>
              <a:t>‹#›</a:t>
            </a:fld>
            <a:endParaRPr lang="en-US"/>
          </a:p>
        </p:txBody>
      </p:sp>
    </p:spTree>
    <p:extLst>
      <p:ext uri="{BB962C8B-B14F-4D97-AF65-F5344CB8AC3E}">
        <p14:creationId xmlns:p14="http://schemas.microsoft.com/office/powerpoint/2010/main" val="453115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ixabay.com/en/hanging-files-filing-cabinet-1920437/" TargetMode="External"/><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183C8-F65F-BA33-0058-1D30F5706C6F}"/>
              </a:ext>
            </a:extLst>
          </p:cNvPr>
          <p:cNvSpPr>
            <a:spLocks noGrp="1"/>
          </p:cNvSpPr>
          <p:nvPr>
            <p:ph type="title"/>
          </p:nvPr>
        </p:nvSpPr>
        <p:spPr/>
        <p:txBody>
          <a:bodyPr/>
          <a:lstStyle/>
          <a:p>
            <a:r>
              <a:rPr lang="en-US" dirty="0"/>
              <a:t>Python! Day 16</a:t>
            </a:r>
          </a:p>
        </p:txBody>
      </p:sp>
      <p:graphicFrame>
        <p:nvGraphicFramePr>
          <p:cNvPr id="7" name="Content Placeholder 2">
            <a:extLst>
              <a:ext uri="{FF2B5EF4-FFF2-40B4-BE49-F238E27FC236}">
                <a16:creationId xmlns:a16="http://schemas.microsoft.com/office/drawing/2014/main" id="{E98335A4-679F-47FC-6FEF-1DED9213B6F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1045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AF49D-B8FC-4518-7BF8-20A10C409F6E}"/>
              </a:ext>
            </a:extLst>
          </p:cNvPr>
          <p:cNvSpPr>
            <a:spLocks noGrp="1"/>
          </p:cNvSpPr>
          <p:nvPr>
            <p:ph type="title"/>
          </p:nvPr>
        </p:nvSpPr>
        <p:spPr>
          <a:xfrm>
            <a:off x="572493" y="238539"/>
            <a:ext cx="11018520" cy="1434415"/>
          </a:xfrm>
        </p:spPr>
        <p:txBody>
          <a:bodyPr anchor="b">
            <a:normAutofit/>
          </a:bodyPr>
          <a:lstStyle/>
          <a:p>
            <a:r>
              <a:rPr lang="en-US" sz="4600"/>
              <a:t>Using Files to Track the Snake Game High Score</a:t>
            </a:r>
          </a:p>
        </p:txBody>
      </p:sp>
      <p:sp>
        <p:nvSpPr>
          <p:cNvPr id="3" name="Content Placeholder 2">
            <a:extLst>
              <a:ext uri="{FF2B5EF4-FFF2-40B4-BE49-F238E27FC236}">
                <a16:creationId xmlns:a16="http://schemas.microsoft.com/office/drawing/2014/main" id="{BA40A63A-E9AB-C67D-A468-D8D79F1849BF}"/>
              </a:ext>
            </a:extLst>
          </p:cNvPr>
          <p:cNvSpPr>
            <a:spLocks noGrp="1"/>
          </p:cNvSpPr>
          <p:nvPr>
            <p:ph idx="1"/>
          </p:nvPr>
        </p:nvSpPr>
        <p:spPr>
          <a:xfrm>
            <a:off x="572493" y="2071316"/>
            <a:ext cx="6713552" cy="4119172"/>
          </a:xfrm>
        </p:spPr>
        <p:txBody>
          <a:bodyPr anchor="t">
            <a:normAutofit/>
          </a:bodyPr>
          <a:lstStyle/>
          <a:p>
            <a:r>
              <a:rPr lang="en-US" sz="2200" dirty="0"/>
              <a:t>To start, let’s create a new file in our snake game program called “data.txt,” and the only thing that we’ll write in this new file is the number 0</a:t>
            </a:r>
          </a:p>
          <a:p>
            <a:r>
              <a:rPr lang="en-US" sz="2200" dirty="0"/>
              <a:t>Next, we’ll want to open and read our text file in our __</a:t>
            </a:r>
            <a:r>
              <a:rPr lang="en-US" sz="2200" dirty="0" err="1"/>
              <a:t>init</a:t>
            </a:r>
            <a:r>
              <a:rPr lang="en-US" sz="2200" dirty="0"/>
              <a:t>__ method so we can set </a:t>
            </a:r>
            <a:r>
              <a:rPr lang="en-US" sz="2200" dirty="0" err="1"/>
              <a:t>self.high_score</a:t>
            </a:r>
            <a:r>
              <a:rPr lang="en-US" sz="2200" dirty="0"/>
              <a:t> equal to the number in data.txt</a:t>
            </a:r>
          </a:p>
          <a:p>
            <a:pPr marL="0" indent="0">
              <a:buNone/>
            </a:pPr>
            <a:r>
              <a:rPr lang="en-US" sz="1800" dirty="0">
                <a:latin typeface="Lucida Console" panose="020B0609040504020204" pitchFamily="49" charset="0"/>
              </a:rPr>
              <a:t>with open(“data.txt”) as data:</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recorded_high_score</a:t>
            </a:r>
            <a:r>
              <a:rPr lang="en-US" sz="1800" dirty="0">
                <a:latin typeface="Lucida Console" panose="020B0609040504020204" pitchFamily="49" charset="0"/>
              </a:rPr>
              <a:t> = int(</a:t>
            </a:r>
            <a:r>
              <a:rPr lang="en-US" sz="1800" dirty="0" err="1">
                <a:latin typeface="Lucida Console" panose="020B0609040504020204" pitchFamily="49" charset="0"/>
              </a:rPr>
              <a:t>data.read</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self.high_score</a:t>
            </a:r>
            <a:r>
              <a:rPr lang="en-US" sz="1800" dirty="0">
                <a:latin typeface="Lucida Console" panose="020B0609040504020204" pitchFamily="49" charset="0"/>
              </a:rPr>
              <a:t> = </a:t>
            </a:r>
            <a:r>
              <a:rPr lang="en-US" sz="1800" dirty="0" err="1">
                <a:latin typeface="Lucida Console" panose="020B0609040504020204" pitchFamily="49" charset="0"/>
              </a:rPr>
              <a:t>recorded_high_score</a:t>
            </a:r>
            <a:r>
              <a:rPr lang="en-US" sz="1800" dirty="0">
                <a:latin typeface="Lucida Console" panose="020B0609040504020204" pitchFamily="49" charset="0"/>
              </a:rPr>
              <a:t> </a:t>
            </a:r>
          </a:p>
        </p:txBody>
      </p:sp>
      <p:pic>
        <p:nvPicPr>
          <p:cNvPr id="5" name="Picture 4">
            <a:extLst>
              <a:ext uri="{FF2B5EF4-FFF2-40B4-BE49-F238E27FC236}">
                <a16:creationId xmlns:a16="http://schemas.microsoft.com/office/drawing/2014/main" id="{213E522E-32A4-36EA-E8AF-5F0764A0A71B}"/>
              </a:ext>
            </a:extLst>
          </p:cNvPr>
          <p:cNvPicPr>
            <a:picLocks noChangeAspect="1"/>
          </p:cNvPicPr>
          <p:nvPr/>
        </p:nvPicPr>
        <p:blipFill rotWithShape="1">
          <a:blip r:embed="rId2"/>
          <a:srcRect t="886" r="-2" b="365"/>
          <a:stretch/>
        </p:blipFill>
        <p:spPr>
          <a:xfrm>
            <a:off x="7675658" y="2093976"/>
            <a:ext cx="3941064" cy="4096512"/>
          </a:xfrm>
          <a:prstGeom prst="rect">
            <a:avLst/>
          </a:prstGeom>
        </p:spPr>
      </p:pic>
    </p:spTree>
    <p:extLst>
      <p:ext uri="{BB962C8B-B14F-4D97-AF65-F5344CB8AC3E}">
        <p14:creationId xmlns:p14="http://schemas.microsoft.com/office/powerpoint/2010/main" val="4200839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12E22E-47D3-12A5-3B79-B7ED35F5F411}"/>
              </a:ext>
            </a:extLst>
          </p:cNvPr>
          <p:cNvSpPr>
            <a:spLocks noGrp="1"/>
          </p:cNvSpPr>
          <p:nvPr>
            <p:ph idx="1"/>
          </p:nvPr>
        </p:nvSpPr>
        <p:spPr>
          <a:xfrm>
            <a:off x="572493" y="2071316"/>
            <a:ext cx="6713552" cy="4119172"/>
          </a:xfrm>
        </p:spPr>
        <p:txBody>
          <a:bodyPr anchor="t">
            <a:normAutofit/>
          </a:bodyPr>
          <a:lstStyle/>
          <a:p>
            <a:r>
              <a:rPr lang="en-US" sz="2200"/>
              <a:t>Next, we’ll want to go to our game_over method and write the new high score in our data.txt file when the game is over</a:t>
            </a:r>
          </a:p>
          <a:p>
            <a:pPr marL="0" indent="0">
              <a:buNone/>
            </a:pPr>
            <a:r>
              <a:rPr lang="en-US" sz="2200">
                <a:latin typeface="Lucida Console" panose="020B0609040504020204" pitchFamily="49" charset="0"/>
              </a:rPr>
              <a:t>with open(“data.txt”, “w”) as data:</a:t>
            </a:r>
          </a:p>
          <a:p>
            <a:pPr marL="0" indent="0">
              <a:buNone/>
            </a:pPr>
            <a:r>
              <a:rPr lang="en-US" sz="2200">
                <a:latin typeface="Lucida Console" panose="020B0609040504020204" pitchFamily="49" charset="0"/>
              </a:rPr>
              <a:t>	data.write(str(self.high_score))</a:t>
            </a:r>
          </a:p>
          <a:p>
            <a:r>
              <a:rPr lang="en-US" sz="2200"/>
              <a:t>Now, our high score should update after each game </a:t>
            </a:r>
          </a:p>
        </p:txBody>
      </p:sp>
      <p:pic>
        <p:nvPicPr>
          <p:cNvPr id="4" name="Picture 3">
            <a:extLst>
              <a:ext uri="{FF2B5EF4-FFF2-40B4-BE49-F238E27FC236}">
                <a16:creationId xmlns:a16="http://schemas.microsoft.com/office/drawing/2014/main" id="{7918B9E5-940E-9AB9-9E19-97236AB51D3C}"/>
              </a:ext>
            </a:extLst>
          </p:cNvPr>
          <p:cNvPicPr>
            <a:picLocks noChangeAspect="1"/>
          </p:cNvPicPr>
          <p:nvPr/>
        </p:nvPicPr>
        <p:blipFill rotWithShape="1">
          <a:blip r:embed="rId2"/>
          <a:srcRect r="40797"/>
          <a:stretch/>
        </p:blipFill>
        <p:spPr>
          <a:xfrm>
            <a:off x="7675658" y="2093976"/>
            <a:ext cx="3941064" cy="4096512"/>
          </a:xfrm>
          <a:prstGeom prst="rect">
            <a:avLst/>
          </a:prstGeom>
        </p:spPr>
      </p:pic>
    </p:spTree>
    <p:extLst>
      <p:ext uri="{BB962C8B-B14F-4D97-AF65-F5344CB8AC3E}">
        <p14:creationId xmlns:p14="http://schemas.microsoft.com/office/powerpoint/2010/main" val="4123791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12BD-25BF-5C13-CFCD-F4F0C68D933D}"/>
              </a:ext>
            </a:extLst>
          </p:cNvPr>
          <p:cNvSpPr>
            <a:spLocks noGrp="1"/>
          </p:cNvSpPr>
          <p:nvPr>
            <p:ph type="title"/>
          </p:nvPr>
        </p:nvSpPr>
        <p:spPr>
          <a:xfrm>
            <a:off x="630936" y="640080"/>
            <a:ext cx="4818888" cy="1481328"/>
          </a:xfrm>
        </p:spPr>
        <p:txBody>
          <a:bodyPr anchor="b">
            <a:normAutofit/>
          </a:bodyPr>
          <a:lstStyle/>
          <a:p>
            <a:r>
              <a:rPr lang="en-US" sz="5400"/>
              <a:t>File Paths</a:t>
            </a:r>
          </a:p>
        </p:txBody>
      </p:sp>
      <p:sp>
        <p:nvSpPr>
          <p:cNvPr id="3" name="Content Placeholder 2">
            <a:extLst>
              <a:ext uri="{FF2B5EF4-FFF2-40B4-BE49-F238E27FC236}">
                <a16:creationId xmlns:a16="http://schemas.microsoft.com/office/drawing/2014/main" id="{12D02713-633A-85FA-4505-15F263EADF47}"/>
              </a:ext>
            </a:extLst>
          </p:cNvPr>
          <p:cNvSpPr>
            <a:spLocks noGrp="1"/>
          </p:cNvSpPr>
          <p:nvPr>
            <p:ph idx="1"/>
          </p:nvPr>
        </p:nvSpPr>
        <p:spPr>
          <a:xfrm>
            <a:off x="630936" y="2660904"/>
            <a:ext cx="4818888" cy="3547872"/>
          </a:xfrm>
        </p:spPr>
        <p:txBody>
          <a:bodyPr anchor="t">
            <a:normAutofit/>
          </a:bodyPr>
          <a:lstStyle/>
          <a:p>
            <a:r>
              <a:rPr lang="en-US" sz="1700" dirty="0"/>
              <a:t>So far, we’ve only been accessing files that are in the same place as our main.py file, but what if we want to access a file elsewhere on your computer?</a:t>
            </a:r>
          </a:p>
          <a:p>
            <a:r>
              <a:rPr lang="en-US" sz="1700" dirty="0"/>
              <a:t>If this case, we’d use a file path to tell Python where we want it to look for the file</a:t>
            </a:r>
          </a:p>
          <a:p>
            <a:r>
              <a:rPr lang="en-US" sz="1700" dirty="0"/>
              <a:t>There are two types of file paths: absolute file paths and relative file paths</a:t>
            </a:r>
          </a:p>
          <a:p>
            <a:pPr lvl="1"/>
            <a:r>
              <a:rPr lang="en-US" sz="1700" dirty="0"/>
              <a:t>Absolute file paths start from the “root” of your computer</a:t>
            </a:r>
          </a:p>
          <a:p>
            <a:pPr lvl="1"/>
            <a:r>
              <a:rPr lang="en-US" sz="1700" dirty="0"/>
              <a:t>Relative file paths start from the place where the python file is in</a:t>
            </a:r>
          </a:p>
        </p:txBody>
      </p:sp>
      <p:pic>
        <p:nvPicPr>
          <p:cNvPr id="4098" name="Picture 2" descr="File paths |">
            <a:extLst>
              <a:ext uri="{FF2B5EF4-FFF2-40B4-BE49-F238E27FC236}">
                <a16:creationId xmlns:a16="http://schemas.microsoft.com/office/drawing/2014/main" id="{C32555F1-D2BC-BC7F-CD2E-227636F0E7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893665"/>
            <a:ext cx="5458968" cy="307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071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9798C-B825-B1A5-57B5-49866F21CFCE}"/>
              </a:ext>
            </a:extLst>
          </p:cNvPr>
          <p:cNvSpPr>
            <a:spLocks noGrp="1"/>
          </p:cNvSpPr>
          <p:nvPr>
            <p:ph type="title"/>
          </p:nvPr>
        </p:nvSpPr>
        <p:spPr>
          <a:xfrm>
            <a:off x="630936" y="640080"/>
            <a:ext cx="4818888" cy="1481328"/>
          </a:xfrm>
        </p:spPr>
        <p:txBody>
          <a:bodyPr anchor="b">
            <a:normAutofit/>
          </a:bodyPr>
          <a:lstStyle/>
          <a:p>
            <a:r>
              <a:rPr lang="en-US" sz="5000"/>
              <a:t>Absolute File Paths</a:t>
            </a:r>
          </a:p>
        </p:txBody>
      </p:sp>
      <p:sp>
        <p:nvSpPr>
          <p:cNvPr id="3" name="Content Placeholder 2">
            <a:extLst>
              <a:ext uri="{FF2B5EF4-FFF2-40B4-BE49-F238E27FC236}">
                <a16:creationId xmlns:a16="http://schemas.microsoft.com/office/drawing/2014/main" id="{A07D5A18-3ED8-D97B-7453-F3F81EAF4793}"/>
              </a:ext>
            </a:extLst>
          </p:cNvPr>
          <p:cNvSpPr>
            <a:spLocks noGrp="1"/>
          </p:cNvSpPr>
          <p:nvPr>
            <p:ph idx="1"/>
          </p:nvPr>
        </p:nvSpPr>
        <p:spPr>
          <a:xfrm>
            <a:off x="630936" y="2660904"/>
            <a:ext cx="4818888" cy="3547872"/>
          </a:xfrm>
        </p:spPr>
        <p:txBody>
          <a:bodyPr anchor="t">
            <a:normAutofit/>
          </a:bodyPr>
          <a:lstStyle/>
          <a:p>
            <a:r>
              <a:rPr lang="en-US" sz="1500" dirty="0"/>
              <a:t>Absolute file paths start from the root of a computer (Macintosh HD for a Mac, C: Drive for a Windows computer) and then travel through all of the folders necessary to get to a file</a:t>
            </a:r>
          </a:p>
          <a:p>
            <a:r>
              <a:rPr lang="en-US" sz="1500" dirty="0"/>
              <a:t>To find the absolute file path on a Mac: </a:t>
            </a:r>
          </a:p>
          <a:p>
            <a:pPr lvl="1"/>
            <a:r>
              <a:rPr lang="en-US" sz="1500" dirty="0"/>
              <a:t>Right-click the file &gt; Get Info &gt; General: &gt; Where:</a:t>
            </a:r>
          </a:p>
          <a:p>
            <a:r>
              <a:rPr lang="en-US" sz="1500" dirty="0"/>
              <a:t>To find the absolute file path on a Windows Computer:</a:t>
            </a:r>
          </a:p>
          <a:p>
            <a:pPr lvl="1"/>
            <a:r>
              <a:rPr lang="en-US" sz="1500" dirty="0"/>
              <a:t>Right-click the file &gt; Properties &gt; Location:</a:t>
            </a:r>
          </a:p>
          <a:p>
            <a:r>
              <a:rPr lang="en-US" sz="1500" dirty="0"/>
              <a:t>To use this in Python, we write “/” to represent the root, then the file path separated by slashes, ending with the name of the file</a:t>
            </a:r>
          </a:p>
        </p:txBody>
      </p:sp>
      <p:pic>
        <p:nvPicPr>
          <p:cNvPr id="5122" name="Picture 2" descr="What Is a Path? (And Other File System Facts) (The Java™ Tutorials &gt;  Essential Java Classes &gt; Basic I/O)">
            <a:extLst>
              <a:ext uri="{FF2B5EF4-FFF2-40B4-BE49-F238E27FC236}">
                <a16:creationId xmlns:a16="http://schemas.microsoft.com/office/drawing/2014/main" id="{17F20A4B-EB7D-A554-62E2-867CB3CE513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253942"/>
            <a:ext cx="5458968" cy="4350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69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97D3A1-8D96-3B81-E16F-EA52ECB6A168}"/>
              </a:ext>
            </a:extLst>
          </p:cNvPr>
          <p:cNvPicPr>
            <a:picLocks noGrp="1" noChangeAspect="1"/>
          </p:cNvPicPr>
          <p:nvPr>
            <p:ph idx="1"/>
          </p:nvPr>
        </p:nvPicPr>
        <p:blipFill>
          <a:blip r:embed="rId2"/>
          <a:stretch>
            <a:fillRect/>
          </a:stretch>
        </p:blipFill>
        <p:spPr>
          <a:xfrm>
            <a:off x="582266" y="530849"/>
            <a:ext cx="2666926" cy="2714627"/>
          </a:xfrm>
        </p:spPr>
      </p:pic>
      <p:sp>
        <p:nvSpPr>
          <p:cNvPr id="6" name="TextBox 5">
            <a:extLst>
              <a:ext uri="{FF2B5EF4-FFF2-40B4-BE49-F238E27FC236}">
                <a16:creationId xmlns:a16="http://schemas.microsoft.com/office/drawing/2014/main" id="{C912A21D-BE61-9ABE-05F7-19EBDE9F7CA7}"/>
              </a:ext>
            </a:extLst>
          </p:cNvPr>
          <p:cNvSpPr txBox="1"/>
          <p:nvPr/>
        </p:nvSpPr>
        <p:spPr>
          <a:xfrm>
            <a:off x="3960640" y="1357288"/>
            <a:ext cx="6581105" cy="615553"/>
          </a:xfrm>
          <a:prstGeom prst="rect">
            <a:avLst/>
          </a:prstGeom>
          <a:noFill/>
        </p:spPr>
        <p:txBody>
          <a:bodyPr wrap="square" rtlCol="0">
            <a:spAutoFit/>
          </a:bodyPr>
          <a:lstStyle/>
          <a:p>
            <a:r>
              <a:rPr lang="en-US" dirty="0"/>
              <a:t>To open this file in Python using its absolute file path, we can write:</a:t>
            </a:r>
          </a:p>
          <a:p>
            <a:r>
              <a:rPr lang="en-US" sz="1600" dirty="0">
                <a:latin typeface="Lucida Console" panose="020B0609040504020204" pitchFamily="49" charset="0"/>
              </a:rPr>
              <a:t>file = open(“/Users/</a:t>
            </a:r>
            <a:r>
              <a:rPr lang="en-US" sz="1600" dirty="0" err="1">
                <a:latin typeface="Lucida Console" panose="020B0609040504020204" pitchFamily="49" charset="0"/>
              </a:rPr>
              <a:t>angela</a:t>
            </a:r>
            <a:r>
              <a:rPr lang="en-US" sz="1600" dirty="0">
                <a:latin typeface="Lucida Console" panose="020B0609040504020204" pitchFamily="49" charset="0"/>
              </a:rPr>
              <a:t>/Desktop/my_file.txt”)</a:t>
            </a:r>
          </a:p>
        </p:txBody>
      </p:sp>
      <p:pic>
        <p:nvPicPr>
          <p:cNvPr id="8" name="Picture 7">
            <a:extLst>
              <a:ext uri="{FF2B5EF4-FFF2-40B4-BE49-F238E27FC236}">
                <a16:creationId xmlns:a16="http://schemas.microsoft.com/office/drawing/2014/main" id="{9B5136C3-62B6-C9B4-AA47-43E204568058}"/>
              </a:ext>
            </a:extLst>
          </p:cNvPr>
          <p:cNvPicPr>
            <a:picLocks noChangeAspect="1"/>
          </p:cNvPicPr>
          <p:nvPr/>
        </p:nvPicPr>
        <p:blipFill rotWithShape="1">
          <a:blip r:embed="rId3"/>
          <a:srcRect b="52571"/>
          <a:stretch/>
        </p:blipFill>
        <p:spPr>
          <a:xfrm>
            <a:off x="582266" y="3762697"/>
            <a:ext cx="3378374" cy="2316132"/>
          </a:xfrm>
          <a:prstGeom prst="rect">
            <a:avLst/>
          </a:prstGeom>
        </p:spPr>
      </p:pic>
      <p:sp>
        <p:nvSpPr>
          <p:cNvPr id="11" name="TextBox 10">
            <a:extLst>
              <a:ext uri="{FF2B5EF4-FFF2-40B4-BE49-F238E27FC236}">
                <a16:creationId xmlns:a16="http://schemas.microsoft.com/office/drawing/2014/main" id="{AABEDFD4-C7EE-51D0-7800-5B7DB0FB2141}"/>
              </a:ext>
            </a:extLst>
          </p:cNvPr>
          <p:cNvSpPr txBox="1"/>
          <p:nvPr/>
        </p:nvSpPr>
        <p:spPr>
          <a:xfrm>
            <a:off x="4338033" y="4531215"/>
            <a:ext cx="7201437" cy="615553"/>
          </a:xfrm>
          <a:prstGeom prst="rect">
            <a:avLst/>
          </a:prstGeom>
          <a:noFill/>
        </p:spPr>
        <p:txBody>
          <a:bodyPr wrap="square" rtlCol="0">
            <a:spAutoFit/>
          </a:bodyPr>
          <a:lstStyle/>
          <a:p>
            <a:r>
              <a:rPr lang="en-US" dirty="0"/>
              <a:t>To open this file in Python using its absolute file path, we can write:</a:t>
            </a:r>
          </a:p>
          <a:p>
            <a:r>
              <a:rPr lang="en-US" sz="1600" dirty="0">
                <a:latin typeface="Lucida Console" panose="020B0609040504020204" pitchFamily="49" charset="0"/>
              </a:rPr>
              <a:t>file = open(“/Users/</a:t>
            </a:r>
            <a:r>
              <a:rPr lang="en-US" sz="1600" dirty="0" err="1">
                <a:latin typeface="Lucida Console" panose="020B0609040504020204" pitchFamily="49" charset="0"/>
              </a:rPr>
              <a:t>tavis</a:t>
            </a:r>
            <a:r>
              <a:rPr lang="en-US" sz="1600" dirty="0">
                <a:latin typeface="Lucida Console" panose="020B0609040504020204" pitchFamily="49" charset="0"/>
              </a:rPr>
              <a:t>/OneDrive/Desktop/my_file.txt”)</a:t>
            </a:r>
          </a:p>
        </p:txBody>
      </p:sp>
    </p:spTree>
    <p:extLst>
      <p:ext uri="{BB962C8B-B14F-4D97-AF65-F5344CB8AC3E}">
        <p14:creationId xmlns:p14="http://schemas.microsoft.com/office/powerpoint/2010/main" val="3570906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830F-1995-74AD-6136-95CE753E4EAB}"/>
              </a:ext>
            </a:extLst>
          </p:cNvPr>
          <p:cNvSpPr>
            <a:spLocks noGrp="1"/>
          </p:cNvSpPr>
          <p:nvPr>
            <p:ph type="title"/>
          </p:nvPr>
        </p:nvSpPr>
        <p:spPr>
          <a:xfrm>
            <a:off x="630936" y="640080"/>
            <a:ext cx="4818888" cy="1481328"/>
          </a:xfrm>
        </p:spPr>
        <p:txBody>
          <a:bodyPr anchor="b">
            <a:normAutofit/>
          </a:bodyPr>
          <a:lstStyle/>
          <a:p>
            <a:r>
              <a:rPr lang="en-US" sz="5000"/>
              <a:t>Relative File Paths</a:t>
            </a:r>
          </a:p>
        </p:txBody>
      </p:sp>
      <p:sp>
        <p:nvSpPr>
          <p:cNvPr id="3" name="Content Placeholder 2">
            <a:extLst>
              <a:ext uri="{FF2B5EF4-FFF2-40B4-BE49-F238E27FC236}">
                <a16:creationId xmlns:a16="http://schemas.microsoft.com/office/drawing/2014/main" id="{8C25955B-2E37-BAB1-6BAE-3020C3911CAF}"/>
              </a:ext>
            </a:extLst>
          </p:cNvPr>
          <p:cNvSpPr>
            <a:spLocks noGrp="1"/>
          </p:cNvSpPr>
          <p:nvPr>
            <p:ph idx="1"/>
          </p:nvPr>
        </p:nvSpPr>
        <p:spPr>
          <a:xfrm>
            <a:off x="630936" y="2660904"/>
            <a:ext cx="4818888" cy="3547872"/>
          </a:xfrm>
        </p:spPr>
        <p:txBody>
          <a:bodyPr anchor="t">
            <a:normAutofit/>
          </a:bodyPr>
          <a:lstStyle/>
          <a:p>
            <a:r>
              <a:rPr lang="en-US" sz="1500" dirty="0"/>
              <a:t>Relative file paths start in the folder the Python file is in and then can travel through folders to get to the correct location</a:t>
            </a:r>
          </a:p>
          <a:p>
            <a:r>
              <a:rPr lang="en-US" sz="1500" dirty="0"/>
              <a:t>For example, let’s say my main.py folder is in a folder called “File Project” and in that folder, in the same location as the main.py file, is another folder called “Text Files.” We want to access the text file in that folder.</a:t>
            </a:r>
          </a:p>
          <a:p>
            <a:r>
              <a:rPr lang="en-US" sz="1500" dirty="0"/>
              <a:t>Then, we could write:</a:t>
            </a:r>
          </a:p>
          <a:p>
            <a:pPr marL="0" indent="0">
              <a:buNone/>
            </a:pPr>
            <a:r>
              <a:rPr lang="en-US" sz="1500" dirty="0">
                <a:latin typeface="Lucida Console" panose="020B0609040504020204" pitchFamily="49" charset="0"/>
              </a:rPr>
              <a:t>file = open(“./Text Files/my_file.txt”)</a:t>
            </a:r>
          </a:p>
          <a:p>
            <a:r>
              <a:rPr lang="en-US" sz="1500" dirty="0"/>
              <a:t>The “./” indicates that we’re starting from the location the main.py program is in</a:t>
            </a:r>
          </a:p>
        </p:txBody>
      </p:sp>
      <p:pic>
        <p:nvPicPr>
          <p:cNvPr id="6146" name="Picture 2" descr="Absolute, relative, UNC, and URL paths—ArcMap | Documentation">
            <a:extLst>
              <a:ext uri="{FF2B5EF4-FFF2-40B4-BE49-F238E27FC236}">
                <a16:creationId xmlns:a16="http://schemas.microsoft.com/office/drawing/2014/main" id="{6B5265E6-3030-AC47-7CBE-CC047D6EA50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334679"/>
            <a:ext cx="5458968" cy="4188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482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D4C46-4130-FD91-A99E-B8E3C5649F0B}"/>
              </a:ext>
            </a:extLst>
          </p:cNvPr>
          <p:cNvSpPr>
            <a:spLocks noGrp="1"/>
          </p:cNvSpPr>
          <p:nvPr>
            <p:ph type="title"/>
          </p:nvPr>
        </p:nvSpPr>
        <p:spPr>
          <a:xfrm>
            <a:off x="630936" y="640080"/>
            <a:ext cx="4818888" cy="1481328"/>
          </a:xfrm>
        </p:spPr>
        <p:txBody>
          <a:bodyPr anchor="b">
            <a:normAutofit/>
          </a:bodyPr>
          <a:lstStyle/>
          <a:p>
            <a:r>
              <a:rPr lang="en-US" sz="5000"/>
              <a:t>Project: Mail Merge Program</a:t>
            </a:r>
          </a:p>
        </p:txBody>
      </p:sp>
      <p:sp>
        <p:nvSpPr>
          <p:cNvPr id="3" name="Content Placeholder 2">
            <a:extLst>
              <a:ext uri="{FF2B5EF4-FFF2-40B4-BE49-F238E27FC236}">
                <a16:creationId xmlns:a16="http://schemas.microsoft.com/office/drawing/2014/main" id="{7F681762-9664-F664-5264-429E3CA035FA}"/>
              </a:ext>
            </a:extLst>
          </p:cNvPr>
          <p:cNvSpPr>
            <a:spLocks noGrp="1"/>
          </p:cNvSpPr>
          <p:nvPr>
            <p:ph idx="1"/>
          </p:nvPr>
        </p:nvSpPr>
        <p:spPr>
          <a:xfrm>
            <a:off x="630936" y="2660904"/>
            <a:ext cx="4818888" cy="3547872"/>
          </a:xfrm>
        </p:spPr>
        <p:txBody>
          <a:bodyPr anchor="t">
            <a:normAutofit/>
          </a:bodyPr>
          <a:lstStyle/>
          <a:p>
            <a:r>
              <a:rPr lang="en-US" sz="2000"/>
              <a:t>Companies and similar things often like to send out a whole bunch of emails to their customers with the customer’s name at the beginning of each email</a:t>
            </a:r>
          </a:p>
          <a:p>
            <a:r>
              <a:rPr lang="en-US" sz="2000"/>
              <a:t>To do this, companies use a mail merge program which uses a list of names and an email template to create emails with each person’s name on it</a:t>
            </a:r>
          </a:p>
          <a:p>
            <a:r>
              <a:rPr lang="en-US" sz="2000"/>
              <a:t>Let’s use files to create our own mail merge program</a:t>
            </a:r>
          </a:p>
        </p:txBody>
      </p:sp>
      <p:pic>
        <p:nvPicPr>
          <p:cNvPr id="7170" name="Picture 2" descr="How to mail merge from Excel to Word step-by-step">
            <a:extLst>
              <a:ext uri="{FF2B5EF4-FFF2-40B4-BE49-F238E27FC236}">
                <a16:creationId xmlns:a16="http://schemas.microsoft.com/office/drawing/2014/main" id="{AD2265B9-198E-3029-9C67-09B0178502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874231"/>
            <a:ext cx="5458968" cy="3109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322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DAFFB-491E-1131-3534-FA9B72E8CB2C}"/>
              </a:ext>
            </a:extLst>
          </p:cNvPr>
          <p:cNvSpPr>
            <a:spLocks noGrp="1"/>
          </p:cNvSpPr>
          <p:nvPr>
            <p:ph type="title"/>
          </p:nvPr>
        </p:nvSpPr>
        <p:spPr>
          <a:xfrm>
            <a:off x="1137034" y="609597"/>
            <a:ext cx="9392421" cy="1330841"/>
          </a:xfrm>
        </p:spPr>
        <p:txBody>
          <a:bodyPr>
            <a:normAutofit/>
          </a:bodyPr>
          <a:lstStyle/>
          <a:p>
            <a:r>
              <a:rPr lang="en-US" dirty="0"/>
              <a:t>Mail Merge Program: Setup</a:t>
            </a:r>
          </a:p>
        </p:txBody>
      </p:sp>
      <p:sp>
        <p:nvSpPr>
          <p:cNvPr id="3" name="Content Placeholder 2">
            <a:extLst>
              <a:ext uri="{FF2B5EF4-FFF2-40B4-BE49-F238E27FC236}">
                <a16:creationId xmlns:a16="http://schemas.microsoft.com/office/drawing/2014/main" id="{DA2B2FC4-EC36-12A4-15F3-CA366C3B6BB1}"/>
              </a:ext>
            </a:extLst>
          </p:cNvPr>
          <p:cNvSpPr>
            <a:spLocks noGrp="1"/>
          </p:cNvSpPr>
          <p:nvPr>
            <p:ph idx="1"/>
          </p:nvPr>
        </p:nvSpPr>
        <p:spPr>
          <a:xfrm>
            <a:off x="1137034" y="2198362"/>
            <a:ext cx="4958966" cy="3917773"/>
          </a:xfrm>
        </p:spPr>
        <p:txBody>
          <a:bodyPr>
            <a:normAutofit/>
          </a:bodyPr>
          <a:lstStyle/>
          <a:p>
            <a:r>
              <a:rPr lang="en-US" sz="2000" dirty="0"/>
              <a:t>Let’s set up our mail merge program by creating a list of names in a “names.txt” file</a:t>
            </a:r>
          </a:p>
          <a:p>
            <a:r>
              <a:rPr lang="en-US" sz="2000" dirty="0"/>
              <a:t>Let’s also write a “letter_template.txt” file where we write the letter we’ll be sending using “[name]” as a placeholder for each person’s name</a:t>
            </a:r>
          </a:p>
          <a:p>
            <a:r>
              <a:rPr lang="en-US" sz="2000" dirty="0"/>
              <a:t>Next, let’s create a folder inside our project called “Letters to Send”, this will hold all our finished letters</a:t>
            </a:r>
          </a:p>
        </p:txBody>
      </p:sp>
      <p:pic>
        <p:nvPicPr>
          <p:cNvPr id="8194" name="Picture 2" descr="How to Write a Letter of Request: Tips &amp; Sample Template">
            <a:extLst>
              <a:ext uri="{FF2B5EF4-FFF2-40B4-BE49-F238E27FC236}">
                <a16:creationId xmlns:a16="http://schemas.microsoft.com/office/drawing/2014/main" id="{EB21A614-91B0-0A04-B15D-D815173C32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851"/>
          <a:stretch/>
        </p:blipFill>
        <p:spPr bwMode="auto">
          <a:xfrm>
            <a:off x="6749747" y="2338127"/>
            <a:ext cx="4788505" cy="3345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683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B4FDD-9B0C-9442-BCC2-906E7CF924F2}"/>
              </a:ext>
            </a:extLst>
          </p:cNvPr>
          <p:cNvSpPr>
            <a:spLocks noGrp="1"/>
          </p:cNvSpPr>
          <p:nvPr>
            <p:ph type="title"/>
          </p:nvPr>
        </p:nvSpPr>
        <p:spPr>
          <a:xfrm>
            <a:off x="5297762" y="329184"/>
            <a:ext cx="6251110" cy="1783080"/>
          </a:xfrm>
        </p:spPr>
        <p:txBody>
          <a:bodyPr anchor="b">
            <a:normAutofit/>
          </a:bodyPr>
          <a:lstStyle/>
          <a:p>
            <a:r>
              <a:rPr lang="en-US" sz="4600"/>
              <a:t>Mail Merge Program: Creating a List of Names</a:t>
            </a:r>
          </a:p>
        </p:txBody>
      </p:sp>
      <p:pic>
        <p:nvPicPr>
          <p:cNvPr id="5" name="Picture 4" descr="Stack of files">
            <a:extLst>
              <a:ext uri="{FF2B5EF4-FFF2-40B4-BE49-F238E27FC236}">
                <a16:creationId xmlns:a16="http://schemas.microsoft.com/office/drawing/2014/main" id="{D44B59E7-C82E-1240-BBF9-087FC89DFD91}"/>
              </a:ext>
            </a:extLst>
          </p:cNvPr>
          <p:cNvPicPr>
            <a:picLocks noChangeAspect="1"/>
          </p:cNvPicPr>
          <p:nvPr/>
        </p:nvPicPr>
        <p:blipFill rotWithShape="1">
          <a:blip r:embed="rId2"/>
          <a:srcRect l="28869" r="2579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Content Placeholder 2">
            <a:extLst>
              <a:ext uri="{FF2B5EF4-FFF2-40B4-BE49-F238E27FC236}">
                <a16:creationId xmlns:a16="http://schemas.microsoft.com/office/drawing/2014/main" id="{4B780016-9AE7-FC4F-5E35-13E99E4306EA}"/>
              </a:ext>
            </a:extLst>
          </p:cNvPr>
          <p:cNvSpPr>
            <a:spLocks noGrp="1"/>
          </p:cNvSpPr>
          <p:nvPr>
            <p:ph idx="1"/>
          </p:nvPr>
        </p:nvSpPr>
        <p:spPr>
          <a:xfrm>
            <a:off x="5297762" y="2706624"/>
            <a:ext cx="6251110" cy="3483864"/>
          </a:xfrm>
        </p:spPr>
        <p:txBody>
          <a:bodyPr>
            <a:normAutofit lnSpcReduction="10000"/>
          </a:bodyPr>
          <a:lstStyle/>
          <a:p>
            <a:r>
              <a:rPr lang="en-US" sz="1500" dirty="0"/>
              <a:t>Next, let’s use our names.txt file to create a list of names in our main.py file</a:t>
            </a:r>
          </a:p>
          <a:p>
            <a:r>
              <a:rPr lang="en-US" sz="1500" dirty="0"/>
              <a:t>We’ll need to use the </a:t>
            </a:r>
            <a:r>
              <a:rPr lang="en-US" sz="1500" dirty="0" err="1"/>
              <a:t>file.readlines</a:t>
            </a:r>
            <a:r>
              <a:rPr lang="en-US" sz="1500" dirty="0"/>
              <a:t>() method to get a list of the contents of each line in the file</a:t>
            </a:r>
          </a:p>
          <a:p>
            <a:r>
              <a:rPr lang="en-US" sz="1500" dirty="0"/>
              <a:t>We’ll also have to use the </a:t>
            </a:r>
            <a:r>
              <a:rPr lang="en-US" sz="1500" dirty="0" err="1"/>
              <a:t>string.strip</a:t>
            </a:r>
            <a:r>
              <a:rPr lang="en-US" sz="1500" dirty="0"/>
              <a:t>(“\n”) method to get rid of all the \n characters</a:t>
            </a:r>
          </a:p>
          <a:p>
            <a:pPr marL="0" indent="0">
              <a:buNone/>
            </a:pPr>
            <a:r>
              <a:rPr lang="en-US" sz="1500" dirty="0">
                <a:latin typeface="Lucida Console" panose="020B0609040504020204" pitchFamily="49" charset="0"/>
              </a:rPr>
              <a:t>names = []</a:t>
            </a:r>
          </a:p>
          <a:p>
            <a:pPr marL="0" indent="0">
              <a:buNone/>
            </a:pPr>
            <a:r>
              <a:rPr lang="en-US" sz="1500" dirty="0">
                <a:latin typeface="Lucida Console" panose="020B0609040504020204" pitchFamily="49" charset="0"/>
              </a:rPr>
              <a:t>with open("names.txt", "r") as </a:t>
            </a:r>
            <a:r>
              <a:rPr lang="en-US" sz="1500" dirty="0" err="1">
                <a:latin typeface="Lucida Console" panose="020B0609040504020204" pitchFamily="49" charset="0"/>
              </a:rPr>
              <a:t>name_file</a:t>
            </a:r>
            <a:r>
              <a:rPr lang="en-US" sz="1500" dirty="0">
                <a:latin typeface="Lucida Console" panose="020B0609040504020204" pitchFamily="49" charset="0"/>
              </a:rPr>
              <a:t>:</a:t>
            </a:r>
          </a:p>
          <a:p>
            <a:pPr marL="0" indent="0">
              <a:buNone/>
            </a:pPr>
            <a:r>
              <a:rPr lang="en-US" sz="1500" dirty="0">
                <a:latin typeface="Lucida Console" panose="020B0609040504020204" pitchFamily="49" charset="0"/>
              </a:rPr>
              <a:t>    </a:t>
            </a:r>
            <a:r>
              <a:rPr lang="en-US" sz="1500" dirty="0" err="1">
                <a:latin typeface="Lucida Console" panose="020B0609040504020204" pitchFamily="49" charset="0"/>
              </a:rPr>
              <a:t>names_unedited</a:t>
            </a:r>
            <a:r>
              <a:rPr lang="en-US" sz="1500" dirty="0">
                <a:latin typeface="Lucida Console" panose="020B0609040504020204" pitchFamily="49" charset="0"/>
              </a:rPr>
              <a:t> = </a:t>
            </a:r>
            <a:r>
              <a:rPr lang="en-US" sz="1500" dirty="0" err="1">
                <a:latin typeface="Lucida Console" panose="020B0609040504020204" pitchFamily="49" charset="0"/>
              </a:rPr>
              <a:t>name_file.readlines</a:t>
            </a:r>
            <a:r>
              <a:rPr lang="en-US" sz="1500" dirty="0">
                <a:latin typeface="Lucida Console" panose="020B0609040504020204" pitchFamily="49" charset="0"/>
              </a:rPr>
              <a:t>()</a:t>
            </a:r>
          </a:p>
          <a:p>
            <a:pPr marL="0" indent="0">
              <a:buNone/>
            </a:pPr>
            <a:r>
              <a:rPr lang="en-US" sz="1500" dirty="0">
                <a:latin typeface="Lucida Console" panose="020B0609040504020204" pitchFamily="49" charset="0"/>
              </a:rPr>
              <a:t>    for n in </a:t>
            </a:r>
            <a:r>
              <a:rPr lang="en-US" sz="1500" dirty="0" err="1">
                <a:latin typeface="Lucida Console" panose="020B0609040504020204" pitchFamily="49" charset="0"/>
              </a:rPr>
              <a:t>names_unedited</a:t>
            </a:r>
            <a:r>
              <a:rPr lang="en-US" sz="1500" dirty="0">
                <a:latin typeface="Lucida Console" panose="020B0609040504020204" pitchFamily="49" charset="0"/>
              </a:rPr>
              <a:t>:</a:t>
            </a:r>
          </a:p>
          <a:p>
            <a:pPr marL="0" indent="0">
              <a:buNone/>
            </a:pPr>
            <a:r>
              <a:rPr lang="en-US" sz="1500" dirty="0">
                <a:latin typeface="Lucida Console" panose="020B0609040504020204" pitchFamily="49" charset="0"/>
              </a:rPr>
              <a:t>        </a:t>
            </a:r>
            <a:r>
              <a:rPr lang="en-US" sz="1500" dirty="0" err="1">
                <a:latin typeface="Lucida Console" panose="020B0609040504020204" pitchFamily="49" charset="0"/>
              </a:rPr>
              <a:t>new_name</a:t>
            </a:r>
            <a:r>
              <a:rPr lang="en-US" sz="1500" dirty="0">
                <a:latin typeface="Lucida Console" panose="020B0609040504020204" pitchFamily="49" charset="0"/>
              </a:rPr>
              <a:t> = </a:t>
            </a:r>
            <a:r>
              <a:rPr lang="en-US" sz="1500" dirty="0" err="1">
                <a:latin typeface="Lucida Console" panose="020B0609040504020204" pitchFamily="49" charset="0"/>
              </a:rPr>
              <a:t>n.strip</a:t>
            </a:r>
            <a:r>
              <a:rPr lang="en-US" sz="1500" dirty="0">
                <a:latin typeface="Lucida Console" panose="020B0609040504020204" pitchFamily="49" charset="0"/>
              </a:rPr>
              <a:t>("\n")</a:t>
            </a:r>
          </a:p>
          <a:p>
            <a:pPr marL="0" indent="0">
              <a:buNone/>
            </a:pPr>
            <a:r>
              <a:rPr lang="en-US" sz="1500" dirty="0">
                <a:latin typeface="Lucida Console" panose="020B0609040504020204" pitchFamily="49" charset="0"/>
              </a:rPr>
              <a:t>        </a:t>
            </a:r>
            <a:r>
              <a:rPr lang="en-US" sz="1500" dirty="0" err="1">
                <a:latin typeface="Lucida Console" panose="020B0609040504020204" pitchFamily="49" charset="0"/>
              </a:rPr>
              <a:t>names.append</a:t>
            </a:r>
            <a:r>
              <a:rPr lang="en-US" sz="1500" dirty="0">
                <a:latin typeface="Lucida Console" panose="020B0609040504020204" pitchFamily="49" charset="0"/>
              </a:rPr>
              <a:t>(</a:t>
            </a:r>
            <a:r>
              <a:rPr lang="en-US" sz="1500" dirty="0" err="1">
                <a:latin typeface="Lucida Console" panose="020B0609040504020204" pitchFamily="49" charset="0"/>
              </a:rPr>
              <a:t>new_name</a:t>
            </a:r>
            <a:r>
              <a:rPr lang="en-US" sz="1500" dirty="0">
                <a:latin typeface="Lucida Console" panose="020B0609040504020204" pitchFamily="49" charset="0"/>
              </a:rPr>
              <a:t>)</a:t>
            </a:r>
          </a:p>
        </p:txBody>
      </p:sp>
    </p:spTree>
    <p:extLst>
      <p:ext uri="{BB962C8B-B14F-4D97-AF65-F5344CB8AC3E}">
        <p14:creationId xmlns:p14="http://schemas.microsoft.com/office/powerpoint/2010/main" val="3525178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E28F-97A1-9516-5AFA-4C0D1C60C03F}"/>
              </a:ext>
            </a:extLst>
          </p:cNvPr>
          <p:cNvSpPr>
            <a:spLocks noGrp="1"/>
          </p:cNvSpPr>
          <p:nvPr>
            <p:ph type="title"/>
          </p:nvPr>
        </p:nvSpPr>
        <p:spPr>
          <a:xfrm>
            <a:off x="572493" y="238539"/>
            <a:ext cx="11018520" cy="1434415"/>
          </a:xfrm>
        </p:spPr>
        <p:txBody>
          <a:bodyPr anchor="b">
            <a:normAutofit/>
          </a:bodyPr>
          <a:lstStyle/>
          <a:p>
            <a:r>
              <a:rPr lang="en-US" sz="5400"/>
              <a:t>Mail Merge Program: Replacing [name]</a:t>
            </a:r>
          </a:p>
        </p:txBody>
      </p:sp>
      <p:sp>
        <p:nvSpPr>
          <p:cNvPr id="3" name="Content Placeholder 2">
            <a:extLst>
              <a:ext uri="{FF2B5EF4-FFF2-40B4-BE49-F238E27FC236}">
                <a16:creationId xmlns:a16="http://schemas.microsoft.com/office/drawing/2014/main" id="{820DE4F9-B049-90F8-09BE-1445E0E1616B}"/>
              </a:ext>
            </a:extLst>
          </p:cNvPr>
          <p:cNvSpPr>
            <a:spLocks noGrp="1"/>
          </p:cNvSpPr>
          <p:nvPr>
            <p:ph idx="1"/>
          </p:nvPr>
        </p:nvSpPr>
        <p:spPr>
          <a:xfrm>
            <a:off x="572493" y="2071316"/>
            <a:ext cx="6713552" cy="4119172"/>
          </a:xfrm>
        </p:spPr>
        <p:txBody>
          <a:bodyPr anchor="t">
            <a:normAutofit/>
          </a:bodyPr>
          <a:lstStyle/>
          <a:p>
            <a:r>
              <a:rPr lang="en-US" sz="1700" dirty="0"/>
              <a:t>Next, we’ll want to use a for each loop to create each individual letter</a:t>
            </a:r>
          </a:p>
          <a:p>
            <a:r>
              <a:rPr lang="en-US" sz="1700" dirty="0"/>
              <a:t>In the for each loop, let’s start by getting the contents of the letter template file</a:t>
            </a:r>
          </a:p>
          <a:p>
            <a:r>
              <a:rPr lang="en-US" sz="1700" dirty="0"/>
              <a:t>Next, we can replace [name] with the person’s name using the </a:t>
            </a:r>
            <a:r>
              <a:rPr lang="en-US" sz="1700" dirty="0" err="1"/>
              <a:t>string.replace</a:t>
            </a:r>
            <a:r>
              <a:rPr lang="en-US" sz="1700" dirty="0"/>
              <a:t>(old, new) method</a:t>
            </a:r>
          </a:p>
          <a:p>
            <a:pPr marL="0" indent="0">
              <a:buNone/>
            </a:pPr>
            <a:r>
              <a:rPr lang="en-US" sz="1700" dirty="0">
                <a:latin typeface="Lucida Console" panose="020B0609040504020204" pitchFamily="49" charset="0"/>
              </a:rPr>
              <a:t>for name in names:</a:t>
            </a:r>
          </a:p>
          <a:p>
            <a:pPr marL="0" indent="0">
              <a:buNone/>
            </a:pPr>
            <a:r>
              <a:rPr lang="en-US" sz="1700" dirty="0">
                <a:latin typeface="Lucida Console" panose="020B0609040504020204" pitchFamily="49" charset="0"/>
              </a:rPr>
              <a:t>    text = ""</a:t>
            </a:r>
          </a:p>
          <a:p>
            <a:pPr marL="0" indent="0">
              <a:buNone/>
            </a:pPr>
            <a:r>
              <a:rPr lang="en-US" sz="1700" dirty="0">
                <a:latin typeface="Lucida Console" panose="020B0609040504020204" pitchFamily="49" charset="0"/>
              </a:rPr>
              <a:t>    with open("letter_template.txt", "r") as </a:t>
            </a:r>
            <a:r>
              <a:rPr lang="en-US" sz="1700" dirty="0" err="1">
                <a:latin typeface="Lucida Console" panose="020B0609040504020204" pitchFamily="49" charset="0"/>
              </a:rPr>
              <a:t>letter_template</a:t>
            </a:r>
            <a:r>
              <a:rPr lang="en-US" sz="1700" dirty="0">
                <a:latin typeface="Lucida Console" panose="020B0609040504020204" pitchFamily="49" charset="0"/>
              </a:rPr>
              <a:t>:</a:t>
            </a:r>
          </a:p>
          <a:p>
            <a:pPr marL="0" indent="0">
              <a:buNone/>
            </a:pPr>
            <a:r>
              <a:rPr lang="en-US" sz="1700" dirty="0">
                <a:latin typeface="Lucida Console" panose="020B0609040504020204" pitchFamily="49" charset="0"/>
              </a:rPr>
              <a:t>        </a:t>
            </a:r>
            <a:r>
              <a:rPr lang="en-US" sz="1700" dirty="0" err="1">
                <a:latin typeface="Lucida Console" panose="020B0609040504020204" pitchFamily="49" charset="0"/>
              </a:rPr>
              <a:t>letter_text</a:t>
            </a:r>
            <a:r>
              <a:rPr lang="en-US" sz="1700" dirty="0">
                <a:latin typeface="Lucida Console" panose="020B0609040504020204" pitchFamily="49" charset="0"/>
              </a:rPr>
              <a:t> = </a:t>
            </a:r>
            <a:r>
              <a:rPr lang="en-US" sz="1700" dirty="0" err="1">
                <a:latin typeface="Lucida Console" panose="020B0609040504020204" pitchFamily="49" charset="0"/>
              </a:rPr>
              <a:t>letter_template.read</a:t>
            </a:r>
            <a:r>
              <a:rPr lang="en-US" sz="1700" dirty="0">
                <a:latin typeface="Lucida Console" panose="020B0609040504020204" pitchFamily="49" charset="0"/>
              </a:rPr>
              <a:t>()</a:t>
            </a:r>
          </a:p>
          <a:p>
            <a:pPr marL="0" indent="0">
              <a:buNone/>
            </a:pPr>
            <a:r>
              <a:rPr lang="en-US" sz="1700" dirty="0">
                <a:latin typeface="Lucida Console" panose="020B0609040504020204" pitchFamily="49" charset="0"/>
              </a:rPr>
              <a:t>        text = </a:t>
            </a:r>
            <a:r>
              <a:rPr lang="en-US" sz="1700" dirty="0" err="1">
                <a:latin typeface="Lucida Console" panose="020B0609040504020204" pitchFamily="49" charset="0"/>
              </a:rPr>
              <a:t>letter_text.replace</a:t>
            </a:r>
            <a:r>
              <a:rPr lang="en-US" sz="1700" dirty="0">
                <a:latin typeface="Lucida Console" panose="020B0609040504020204" pitchFamily="49" charset="0"/>
              </a:rPr>
              <a:t>("[name]", name)</a:t>
            </a:r>
          </a:p>
        </p:txBody>
      </p:sp>
      <p:pic>
        <p:nvPicPr>
          <p:cNvPr id="9218" name="Picture 2" descr="Use mail merge for bulk email, letters, labels, and envelopes - Microsoft  Support">
            <a:extLst>
              <a:ext uri="{FF2B5EF4-FFF2-40B4-BE49-F238E27FC236}">
                <a16:creationId xmlns:a16="http://schemas.microsoft.com/office/drawing/2014/main" id="{C57ECDA9-128D-D8C8-0BCF-0BD720A2F8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57" r="13570"/>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984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B592-F0C6-72B6-4DB3-02BF62DEA4D1}"/>
              </a:ext>
            </a:extLst>
          </p:cNvPr>
          <p:cNvSpPr>
            <a:spLocks noGrp="1"/>
          </p:cNvSpPr>
          <p:nvPr>
            <p:ph type="title"/>
          </p:nvPr>
        </p:nvSpPr>
        <p:spPr>
          <a:xfrm>
            <a:off x="572493" y="238539"/>
            <a:ext cx="11018520" cy="1434415"/>
          </a:xfrm>
        </p:spPr>
        <p:txBody>
          <a:bodyPr anchor="b">
            <a:normAutofit/>
          </a:bodyPr>
          <a:lstStyle/>
          <a:p>
            <a:r>
              <a:rPr lang="en-US" sz="5000"/>
              <a:t>Adding a High Score to the Snake Game</a:t>
            </a:r>
          </a:p>
        </p:txBody>
      </p:sp>
      <p:sp>
        <p:nvSpPr>
          <p:cNvPr id="3" name="Content Placeholder 2">
            <a:extLst>
              <a:ext uri="{FF2B5EF4-FFF2-40B4-BE49-F238E27FC236}">
                <a16:creationId xmlns:a16="http://schemas.microsoft.com/office/drawing/2014/main" id="{61CCEFA9-A0B2-B4E1-682B-033ED30351E4}"/>
              </a:ext>
            </a:extLst>
          </p:cNvPr>
          <p:cNvSpPr>
            <a:spLocks noGrp="1"/>
          </p:cNvSpPr>
          <p:nvPr>
            <p:ph idx="1"/>
          </p:nvPr>
        </p:nvSpPr>
        <p:spPr>
          <a:xfrm>
            <a:off x="572493" y="2071316"/>
            <a:ext cx="6713552" cy="4119172"/>
          </a:xfrm>
        </p:spPr>
        <p:txBody>
          <a:bodyPr anchor="t">
            <a:normAutofit/>
          </a:bodyPr>
          <a:lstStyle/>
          <a:p>
            <a:r>
              <a:rPr lang="en-US" sz="2000" dirty="0"/>
              <a:t>Let’s improve the snake game by making the scoreboard also display the high score instead of just the current score</a:t>
            </a:r>
          </a:p>
          <a:p>
            <a:r>
              <a:rPr lang="en-US" sz="2000" dirty="0"/>
              <a:t>To start, we can create a high score variable in our scoreboard class and make the scoreboard write:</a:t>
            </a:r>
          </a:p>
          <a:p>
            <a:pPr marL="0" indent="0">
              <a:buNone/>
            </a:pPr>
            <a:r>
              <a:rPr lang="en-US" sz="2000" dirty="0">
                <a:latin typeface="Lucida Console" panose="020B0609040504020204" pitchFamily="49" charset="0"/>
              </a:rPr>
              <a:t>“Score = “ + str(score) + “, High Score = “ + str(</a:t>
            </a:r>
            <a:r>
              <a:rPr lang="en-US" sz="2000" dirty="0" err="1">
                <a:latin typeface="Lucida Console" panose="020B0609040504020204" pitchFamily="49" charset="0"/>
              </a:rPr>
              <a:t>high_score</a:t>
            </a:r>
            <a:r>
              <a:rPr lang="en-US" sz="2000" dirty="0">
                <a:latin typeface="Lucida Console" panose="020B0609040504020204" pitchFamily="49" charset="0"/>
              </a:rPr>
              <a:t>)</a:t>
            </a:r>
          </a:p>
          <a:p>
            <a:r>
              <a:rPr lang="en-US" sz="2000" dirty="0"/>
              <a:t>In our </a:t>
            </a:r>
            <a:r>
              <a:rPr lang="en-US" sz="2000" dirty="0" err="1"/>
              <a:t>game_over</a:t>
            </a:r>
            <a:r>
              <a:rPr lang="en-US" sz="2000" dirty="0"/>
              <a:t> function, we can update the high score by checking if the current score is bigger than the current high score:</a:t>
            </a:r>
          </a:p>
          <a:p>
            <a:pPr marL="0" indent="0">
              <a:buNone/>
            </a:pPr>
            <a:r>
              <a:rPr lang="en-US" sz="2000" dirty="0">
                <a:latin typeface="Lucida Console" panose="020B0609040504020204" pitchFamily="49" charset="0"/>
              </a:rPr>
              <a:t>if score &gt; </a:t>
            </a:r>
            <a:r>
              <a:rPr lang="en-US" sz="2000" dirty="0" err="1">
                <a:latin typeface="Lucida Console" panose="020B0609040504020204" pitchFamily="49" charset="0"/>
              </a:rPr>
              <a:t>high_score</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high_score</a:t>
            </a:r>
            <a:r>
              <a:rPr lang="en-US" sz="2000" dirty="0">
                <a:latin typeface="Lucida Console" panose="020B0609040504020204" pitchFamily="49" charset="0"/>
              </a:rPr>
              <a:t> = score</a:t>
            </a:r>
          </a:p>
        </p:txBody>
      </p:sp>
      <p:pic>
        <p:nvPicPr>
          <p:cNvPr id="5" name="Picture 4">
            <a:extLst>
              <a:ext uri="{FF2B5EF4-FFF2-40B4-BE49-F238E27FC236}">
                <a16:creationId xmlns:a16="http://schemas.microsoft.com/office/drawing/2014/main" id="{5E3FB63B-71EB-EB30-BED4-20FD02819E5B}"/>
              </a:ext>
            </a:extLst>
          </p:cNvPr>
          <p:cNvPicPr>
            <a:picLocks noChangeAspect="1"/>
          </p:cNvPicPr>
          <p:nvPr/>
        </p:nvPicPr>
        <p:blipFill rotWithShape="1">
          <a:blip r:embed="rId2"/>
          <a:srcRect b="473"/>
          <a:stretch/>
        </p:blipFill>
        <p:spPr>
          <a:xfrm>
            <a:off x="7675658" y="2093976"/>
            <a:ext cx="3941064" cy="4096512"/>
          </a:xfrm>
          <a:prstGeom prst="rect">
            <a:avLst/>
          </a:prstGeom>
        </p:spPr>
      </p:pic>
    </p:spTree>
    <p:extLst>
      <p:ext uri="{BB962C8B-B14F-4D97-AF65-F5344CB8AC3E}">
        <p14:creationId xmlns:p14="http://schemas.microsoft.com/office/powerpoint/2010/main" val="268532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25812-8ED8-597B-9F50-519ED7D07BCF}"/>
              </a:ext>
            </a:extLst>
          </p:cNvPr>
          <p:cNvSpPr>
            <a:spLocks noGrp="1"/>
          </p:cNvSpPr>
          <p:nvPr>
            <p:ph type="title"/>
          </p:nvPr>
        </p:nvSpPr>
        <p:spPr>
          <a:xfrm>
            <a:off x="1137037" y="609600"/>
            <a:ext cx="5915197" cy="1330519"/>
          </a:xfrm>
        </p:spPr>
        <p:txBody>
          <a:bodyPr>
            <a:normAutofit/>
          </a:bodyPr>
          <a:lstStyle/>
          <a:p>
            <a:r>
              <a:rPr lang="en-US"/>
              <a:t>Mail Merge Program: Creating the File Name</a:t>
            </a:r>
          </a:p>
        </p:txBody>
      </p:sp>
      <p:sp>
        <p:nvSpPr>
          <p:cNvPr id="3" name="Content Placeholder 2">
            <a:extLst>
              <a:ext uri="{FF2B5EF4-FFF2-40B4-BE49-F238E27FC236}">
                <a16:creationId xmlns:a16="http://schemas.microsoft.com/office/drawing/2014/main" id="{86554FB0-675F-7564-BE2B-846AA4851596}"/>
              </a:ext>
            </a:extLst>
          </p:cNvPr>
          <p:cNvSpPr>
            <a:spLocks noGrp="1"/>
          </p:cNvSpPr>
          <p:nvPr>
            <p:ph idx="1"/>
          </p:nvPr>
        </p:nvSpPr>
        <p:spPr>
          <a:xfrm>
            <a:off x="315311" y="2549718"/>
            <a:ext cx="6952592" cy="3552969"/>
          </a:xfrm>
        </p:spPr>
        <p:txBody>
          <a:bodyPr>
            <a:normAutofit/>
          </a:bodyPr>
          <a:lstStyle/>
          <a:p>
            <a:r>
              <a:rPr lang="en-US" sz="2000" dirty="0"/>
              <a:t>Next, we should create the name and location of the new file</a:t>
            </a:r>
          </a:p>
          <a:p>
            <a:r>
              <a:rPr lang="en-US" sz="2000" dirty="0"/>
              <a:t>The file path will start with “./Letter to Send/” because we want these new letters to be in the Letters to Send folder</a:t>
            </a:r>
          </a:p>
          <a:p>
            <a:r>
              <a:rPr lang="en-US" sz="2000" dirty="0"/>
              <a:t>Then, we can add “</a:t>
            </a:r>
            <a:r>
              <a:rPr lang="en-US" sz="2000" dirty="0" err="1"/>
              <a:t>letter_for</a:t>
            </a:r>
            <a:r>
              <a:rPr lang="en-US" sz="2000" dirty="0"/>
              <a:t>” + name + “.txt” to create the actual file name</a:t>
            </a:r>
          </a:p>
          <a:p>
            <a:pPr marL="0" indent="0">
              <a:buNone/>
            </a:pPr>
            <a:r>
              <a:rPr lang="en-US" sz="1400" dirty="0" err="1">
                <a:latin typeface="Lucida Console" panose="020B0609040504020204" pitchFamily="49" charset="0"/>
              </a:rPr>
              <a:t>file_name</a:t>
            </a:r>
            <a:r>
              <a:rPr lang="en-US" sz="1400" dirty="0">
                <a:latin typeface="Lucida Console" panose="020B0609040504020204" pitchFamily="49" charset="0"/>
              </a:rPr>
              <a:t> = ".\Letters To Send\</a:t>
            </a:r>
            <a:r>
              <a:rPr lang="en-US" sz="1400" dirty="0" err="1">
                <a:latin typeface="Lucida Console" panose="020B0609040504020204" pitchFamily="49" charset="0"/>
              </a:rPr>
              <a:t>letter_for</a:t>
            </a:r>
            <a:r>
              <a:rPr lang="en-US" sz="1400" dirty="0">
                <a:latin typeface="Lucida Console" panose="020B0609040504020204" pitchFamily="49" charset="0"/>
              </a:rPr>
              <a:t>_" + name + ".txt"</a:t>
            </a:r>
          </a:p>
        </p:txBody>
      </p:sp>
      <p:pic>
        <p:nvPicPr>
          <p:cNvPr id="5" name="Picture 4" descr="Close-up of several files in a file cabinet&#10;&#10;Description automatically generated">
            <a:extLst>
              <a:ext uri="{FF2B5EF4-FFF2-40B4-BE49-F238E27FC236}">
                <a16:creationId xmlns:a16="http://schemas.microsoft.com/office/drawing/2014/main" id="{D1A0A5CE-0700-24F4-97C7-5D78DAA43BA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390" r="47675" b="-1"/>
          <a:stretch/>
        </p:blipFill>
        <p:spPr>
          <a:xfrm>
            <a:off x="7799706" y="771383"/>
            <a:ext cx="3607339" cy="5311922"/>
          </a:xfrm>
          <a:prstGeom prst="rect">
            <a:avLst/>
          </a:prstGeom>
        </p:spPr>
      </p:pic>
    </p:spTree>
    <p:extLst>
      <p:ext uri="{BB962C8B-B14F-4D97-AF65-F5344CB8AC3E}">
        <p14:creationId xmlns:p14="http://schemas.microsoft.com/office/powerpoint/2010/main" val="3412554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84584-EEBF-2421-6FAA-FA4B5A619806}"/>
              </a:ext>
            </a:extLst>
          </p:cNvPr>
          <p:cNvSpPr>
            <a:spLocks noGrp="1"/>
          </p:cNvSpPr>
          <p:nvPr>
            <p:ph type="title"/>
          </p:nvPr>
        </p:nvSpPr>
        <p:spPr>
          <a:xfrm>
            <a:off x="5297762" y="329184"/>
            <a:ext cx="6251110" cy="1783080"/>
          </a:xfrm>
        </p:spPr>
        <p:txBody>
          <a:bodyPr anchor="b">
            <a:normAutofit/>
          </a:bodyPr>
          <a:lstStyle/>
          <a:p>
            <a:r>
              <a:rPr lang="en-US" sz="5000"/>
              <a:t>Mail Merge Program: Writing the New Letters</a:t>
            </a:r>
          </a:p>
        </p:txBody>
      </p:sp>
      <p:pic>
        <p:nvPicPr>
          <p:cNvPr id="5" name="Picture 4" descr="Files">
            <a:extLst>
              <a:ext uri="{FF2B5EF4-FFF2-40B4-BE49-F238E27FC236}">
                <a16:creationId xmlns:a16="http://schemas.microsoft.com/office/drawing/2014/main" id="{63E3AADF-AC21-B6D3-FB3D-0E31C36143D6}"/>
              </a:ext>
            </a:extLst>
          </p:cNvPr>
          <p:cNvPicPr>
            <a:picLocks noChangeAspect="1"/>
          </p:cNvPicPr>
          <p:nvPr/>
        </p:nvPicPr>
        <p:blipFill rotWithShape="1">
          <a:blip r:embed="rId2"/>
          <a:srcRect l="17196" r="3747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Content Placeholder 2">
            <a:extLst>
              <a:ext uri="{FF2B5EF4-FFF2-40B4-BE49-F238E27FC236}">
                <a16:creationId xmlns:a16="http://schemas.microsoft.com/office/drawing/2014/main" id="{0679FF88-CBA4-BB94-91D3-2C5C74B18478}"/>
              </a:ext>
            </a:extLst>
          </p:cNvPr>
          <p:cNvSpPr>
            <a:spLocks noGrp="1"/>
          </p:cNvSpPr>
          <p:nvPr>
            <p:ph idx="1"/>
          </p:nvPr>
        </p:nvSpPr>
        <p:spPr>
          <a:xfrm>
            <a:off x="5297762" y="2706624"/>
            <a:ext cx="6251110" cy="3483864"/>
          </a:xfrm>
        </p:spPr>
        <p:txBody>
          <a:bodyPr>
            <a:normAutofit/>
          </a:bodyPr>
          <a:lstStyle/>
          <a:p>
            <a:r>
              <a:rPr lang="en-US" sz="2200" dirty="0"/>
              <a:t>Finally, we’ll want to use our new file name, file text, and the “w” file mode to create a new file for each letter</a:t>
            </a:r>
          </a:p>
          <a:p>
            <a:pPr marL="0" indent="0">
              <a:buNone/>
            </a:pPr>
            <a:r>
              <a:rPr lang="en-US" sz="2200" dirty="0">
                <a:latin typeface="Lucida Console" panose="020B0609040504020204" pitchFamily="49" charset="0"/>
              </a:rPr>
              <a:t>with open(</a:t>
            </a:r>
            <a:r>
              <a:rPr lang="en-US" sz="2200" dirty="0" err="1">
                <a:latin typeface="Lucida Console" panose="020B0609040504020204" pitchFamily="49" charset="0"/>
              </a:rPr>
              <a:t>file_name</a:t>
            </a:r>
            <a:r>
              <a:rPr lang="en-US" sz="2200" dirty="0">
                <a:latin typeface="Lucida Console" panose="020B0609040504020204" pitchFamily="49" charset="0"/>
              </a:rPr>
              <a:t>, "w") as letter:</a:t>
            </a:r>
          </a:p>
          <a:p>
            <a:pPr marL="0" indent="0">
              <a:buNone/>
            </a:pPr>
            <a:r>
              <a:rPr lang="en-US" sz="2200" dirty="0">
                <a:latin typeface="Lucida Console" panose="020B0609040504020204" pitchFamily="49" charset="0"/>
              </a:rPr>
              <a:t>        </a:t>
            </a:r>
            <a:r>
              <a:rPr lang="en-US" sz="2200" dirty="0" err="1">
                <a:latin typeface="Lucida Console" panose="020B0609040504020204" pitchFamily="49" charset="0"/>
              </a:rPr>
              <a:t>letter.write</a:t>
            </a:r>
            <a:r>
              <a:rPr lang="en-US" sz="2200" dirty="0">
                <a:latin typeface="Lucida Console" panose="020B0609040504020204" pitchFamily="49" charset="0"/>
              </a:rPr>
              <a:t>(text)</a:t>
            </a:r>
          </a:p>
          <a:p>
            <a:r>
              <a:rPr lang="en-US" sz="2200" dirty="0"/>
              <a:t>Now, once we run our program, we should create a whole bunch of personalized letters in our Letters to Send folder </a:t>
            </a:r>
          </a:p>
        </p:txBody>
      </p:sp>
    </p:spTree>
    <p:extLst>
      <p:ext uri="{BB962C8B-B14F-4D97-AF65-F5344CB8AC3E}">
        <p14:creationId xmlns:p14="http://schemas.microsoft.com/office/powerpoint/2010/main" val="3066427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C4DD-FF58-46B4-C3AA-D90B7BD1D959}"/>
              </a:ext>
            </a:extLst>
          </p:cNvPr>
          <p:cNvSpPr>
            <a:spLocks noGrp="1"/>
          </p:cNvSpPr>
          <p:nvPr>
            <p:ph type="title"/>
          </p:nvPr>
        </p:nvSpPr>
        <p:spPr>
          <a:xfrm>
            <a:off x="5894962" y="479493"/>
            <a:ext cx="5458838" cy="1325563"/>
          </a:xfrm>
        </p:spPr>
        <p:txBody>
          <a:bodyPr>
            <a:normAutofit/>
          </a:bodyPr>
          <a:lstStyle/>
          <a:p>
            <a:r>
              <a:rPr lang="en-US"/>
              <a:t>Tracking the High Score</a:t>
            </a:r>
            <a:endParaRPr lang="en-US" dirty="0"/>
          </a:p>
        </p:txBody>
      </p:sp>
      <p:pic>
        <p:nvPicPr>
          <p:cNvPr id="5" name="Picture 4">
            <a:extLst>
              <a:ext uri="{FF2B5EF4-FFF2-40B4-BE49-F238E27FC236}">
                <a16:creationId xmlns:a16="http://schemas.microsoft.com/office/drawing/2014/main" id="{AB9ED4E0-D88B-70EA-3C28-1872457C4C04}"/>
              </a:ext>
            </a:extLst>
          </p:cNvPr>
          <p:cNvPicPr>
            <a:picLocks noChangeAspect="1"/>
          </p:cNvPicPr>
          <p:nvPr/>
        </p:nvPicPr>
        <p:blipFill>
          <a:blip r:embed="rId2"/>
          <a:stretch>
            <a:fillRect/>
          </a:stretch>
        </p:blipFill>
        <p:spPr>
          <a:xfrm>
            <a:off x="903508" y="511293"/>
            <a:ext cx="4376729"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5F2021B5-B0F3-DD6B-812F-18DF09BAC1E1}"/>
              </a:ext>
            </a:extLst>
          </p:cNvPr>
          <p:cNvSpPr>
            <a:spLocks noGrp="1"/>
          </p:cNvSpPr>
          <p:nvPr>
            <p:ph idx="1"/>
          </p:nvPr>
        </p:nvSpPr>
        <p:spPr>
          <a:xfrm>
            <a:off x="5894962" y="1984443"/>
            <a:ext cx="5458838" cy="4192520"/>
          </a:xfrm>
        </p:spPr>
        <p:txBody>
          <a:bodyPr>
            <a:normAutofit/>
          </a:bodyPr>
          <a:lstStyle/>
          <a:p>
            <a:r>
              <a:rPr lang="en-US" sz="2000"/>
              <a:t>Now, our main issue is figuring out how exactly to track the high score</a:t>
            </a:r>
          </a:p>
          <a:p>
            <a:r>
              <a:rPr lang="en-US" sz="2000"/>
              <a:t>If we run our code now, the high score won’t change in the next game because the high score variable is reset to 0 whenever the code runs from the beginning</a:t>
            </a:r>
          </a:p>
          <a:p>
            <a:r>
              <a:rPr lang="en-US" sz="2000"/>
              <a:t>To solve this problem, let’s try and think about what we’d do if we want to track our high scores when not using python</a:t>
            </a:r>
          </a:p>
          <a:p>
            <a:r>
              <a:rPr lang="en-US" sz="2000"/>
              <a:t>We might want to write it down on a Word document or a piece of paper</a:t>
            </a:r>
          </a:p>
          <a:p>
            <a:r>
              <a:rPr lang="en-US" sz="2000"/>
              <a:t>To keep track of the high score, we’re going to try to do the same thing using Python</a:t>
            </a:r>
          </a:p>
        </p:txBody>
      </p:sp>
    </p:spTree>
    <p:extLst>
      <p:ext uri="{BB962C8B-B14F-4D97-AF65-F5344CB8AC3E}">
        <p14:creationId xmlns:p14="http://schemas.microsoft.com/office/powerpoint/2010/main" val="1662417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98D05-4609-A69E-761F-4900D5F7C8F2}"/>
              </a:ext>
            </a:extLst>
          </p:cNvPr>
          <p:cNvSpPr>
            <a:spLocks noGrp="1"/>
          </p:cNvSpPr>
          <p:nvPr>
            <p:ph type="title"/>
          </p:nvPr>
        </p:nvSpPr>
        <p:spPr>
          <a:xfrm>
            <a:off x="572493" y="238539"/>
            <a:ext cx="11018520" cy="1434415"/>
          </a:xfrm>
        </p:spPr>
        <p:txBody>
          <a:bodyPr anchor="b">
            <a:normAutofit/>
          </a:bodyPr>
          <a:lstStyle/>
          <a:p>
            <a:r>
              <a:rPr lang="en-US" sz="5400" dirty="0"/>
              <a:t>Files</a:t>
            </a:r>
          </a:p>
        </p:txBody>
      </p:sp>
      <p:sp>
        <p:nvSpPr>
          <p:cNvPr id="3" name="Content Placeholder 2">
            <a:extLst>
              <a:ext uri="{FF2B5EF4-FFF2-40B4-BE49-F238E27FC236}">
                <a16:creationId xmlns:a16="http://schemas.microsoft.com/office/drawing/2014/main" id="{B7C2A026-4D23-7515-18BF-3FB241734B06}"/>
              </a:ext>
            </a:extLst>
          </p:cNvPr>
          <p:cNvSpPr>
            <a:spLocks noGrp="1"/>
          </p:cNvSpPr>
          <p:nvPr>
            <p:ph idx="1"/>
          </p:nvPr>
        </p:nvSpPr>
        <p:spPr>
          <a:xfrm>
            <a:off x="572493" y="2071316"/>
            <a:ext cx="6713552" cy="4119172"/>
          </a:xfrm>
        </p:spPr>
        <p:txBody>
          <a:bodyPr anchor="t">
            <a:normAutofit/>
          </a:bodyPr>
          <a:lstStyle/>
          <a:p>
            <a:r>
              <a:rPr lang="en-US" sz="2200" dirty="0"/>
              <a:t>To eventually track our snake game’s high score, we’re going to need to learn how to manipulate files</a:t>
            </a:r>
          </a:p>
          <a:p>
            <a:r>
              <a:rPr lang="en-US" sz="2200" dirty="0"/>
              <a:t>To start, let’s create a new Python project and call it something like “File Project”</a:t>
            </a:r>
          </a:p>
          <a:p>
            <a:pPr lvl="1"/>
            <a:r>
              <a:rPr lang="en-US" sz="2200" dirty="0"/>
              <a:t>We should also create our main.py file inside the new project</a:t>
            </a:r>
          </a:p>
          <a:p>
            <a:r>
              <a:rPr lang="en-US" sz="2200" dirty="0"/>
              <a:t>Next, let’s create a text file that we’ll access and change through our main.py file</a:t>
            </a:r>
          </a:p>
          <a:p>
            <a:r>
              <a:rPr lang="en-US" sz="2200" dirty="0"/>
              <a:t>To do this, right-click your project folder and create a new file called “my_file.txt”</a:t>
            </a:r>
          </a:p>
        </p:txBody>
      </p:sp>
      <p:pic>
        <p:nvPicPr>
          <p:cNvPr id="5" name="Picture 4" descr="Paper files on the table">
            <a:extLst>
              <a:ext uri="{FF2B5EF4-FFF2-40B4-BE49-F238E27FC236}">
                <a16:creationId xmlns:a16="http://schemas.microsoft.com/office/drawing/2014/main" id="{BF9E31FE-1DB7-8C94-1E88-6C29B30CF3CD}"/>
              </a:ext>
            </a:extLst>
          </p:cNvPr>
          <p:cNvPicPr>
            <a:picLocks noChangeAspect="1"/>
          </p:cNvPicPr>
          <p:nvPr/>
        </p:nvPicPr>
        <p:blipFill rotWithShape="1">
          <a:blip r:embed="rId2">
            <a:extLst>
              <a:ext uri="{28A0092B-C50C-407E-A947-70E740481C1C}">
                <a14:useLocalDpi xmlns:a14="http://schemas.microsoft.com/office/drawing/2010/main" val="0"/>
              </a:ext>
            </a:extLst>
          </a:blip>
          <a:srcRect l="18067" r="17473" b="-3"/>
          <a:stretch/>
        </p:blipFill>
        <p:spPr>
          <a:xfrm>
            <a:off x="7675658" y="2093976"/>
            <a:ext cx="3941064" cy="4096512"/>
          </a:xfrm>
          <a:prstGeom prst="rect">
            <a:avLst/>
          </a:prstGeom>
        </p:spPr>
      </p:pic>
    </p:spTree>
    <p:extLst>
      <p:ext uri="{BB962C8B-B14F-4D97-AF65-F5344CB8AC3E}">
        <p14:creationId xmlns:p14="http://schemas.microsoft.com/office/powerpoint/2010/main" val="711941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6684-DF13-75FD-32C0-3BC980C55EA0}"/>
              </a:ext>
            </a:extLst>
          </p:cNvPr>
          <p:cNvSpPr>
            <a:spLocks noGrp="1"/>
          </p:cNvSpPr>
          <p:nvPr>
            <p:ph type="title"/>
          </p:nvPr>
        </p:nvSpPr>
        <p:spPr>
          <a:xfrm>
            <a:off x="572493" y="238539"/>
            <a:ext cx="11047013" cy="1434415"/>
          </a:xfrm>
        </p:spPr>
        <p:txBody>
          <a:bodyPr anchor="b">
            <a:normAutofit/>
          </a:bodyPr>
          <a:lstStyle/>
          <a:p>
            <a:r>
              <a:rPr lang="en-US" sz="5400"/>
              <a:t>Opening and Reading a Text File</a:t>
            </a:r>
          </a:p>
        </p:txBody>
      </p:sp>
      <p:pic>
        <p:nvPicPr>
          <p:cNvPr id="5" name="Picture 4">
            <a:extLst>
              <a:ext uri="{FF2B5EF4-FFF2-40B4-BE49-F238E27FC236}">
                <a16:creationId xmlns:a16="http://schemas.microsoft.com/office/drawing/2014/main" id="{63638518-C7A8-40AD-8738-82949C8798B5}"/>
              </a:ext>
            </a:extLst>
          </p:cNvPr>
          <p:cNvPicPr>
            <a:picLocks noChangeAspect="1"/>
          </p:cNvPicPr>
          <p:nvPr/>
        </p:nvPicPr>
        <p:blipFill rotWithShape="1">
          <a:blip r:embed="rId2"/>
          <a:srcRect l="3460" r="35034" b="3"/>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Content Placeholder 2">
            <a:extLst>
              <a:ext uri="{FF2B5EF4-FFF2-40B4-BE49-F238E27FC236}">
                <a16:creationId xmlns:a16="http://schemas.microsoft.com/office/drawing/2014/main" id="{0690D4B3-E24C-5B19-839A-E07B7260EA1B}"/>
              </a:ext>
            </a:extLst>
          </p:cNvPr>
          <p:cNvSpPr>
            <a:spLocks noGrp="1"/>
          </p:cNvSpPr>
          <p:nvPr>
            <p:ph idx="1"/>
          </p:nvPr>
        </p:nvSpPr>
        <p:spPr>
          <a:xfrm>
            <a:off x="4905955" y="2071316"/>
            <a:ext cx="6713552" cy="4114800"/>
          </a:xfrm>
        </p:spPr>
        <p:txBody>
          <a:bodyPr anchor="t">
            <a:normAutofit/>
          </a:bodyPr>
          <a:lstStyle/>
          <a:p>
            <a:r>
              <a:rPr lang="en-US" sz="2200" dirty="0"/>
              <a:t>Let’s write something in our text file. What you write doesn’t really matter right now, so we can write something random, like what we plan to eat for dinner</a:t>
            </a:r>
          </a:p>
          <a:p>
            <a:r>
              <a:rPr lang="en-US" sz="2200" dirty="0"/>
              <a:t>Next, let’s open this text file in our main.py program and print its contents</a:t>
            </a:r>
          </a:p>
          <a:p>
            <a:pPr marL="0" indent="0">
              <a:buNone/>
            </a:pPr>
            <a:r>
              <a:rPr lang="en-US" sz="2200" dirty="0">
                <a:latin typeface="Lucida Console" panose="020B0609040504020204" pitchFamily="49" charset="0"/>
              </a:rPr>
              <a:t>file = open(“my_file.txt”)</a:t>
            </a:r>
          </a:p>
          <a:p>
            <a:pPr marL="0" indent="0">
              <a:buNone/>
            </a:pPr>
            <a:r>
              <a:rPr lang="en-US" sz="2200" dirty="0">
                <a:latin typeface="Lucida Console" panose="020B0609040504020204" pitchFamily="49" charset="0"/>
              </a:rPr>
              <a:t>contents = </a:t>
            </a:r>
            <a:r>
              <a:rPr lang="en-US" sz="2200" dirty="0" err="1">
                <a:latin typeface="Lucida Console" panose="020B0609040504020204" pitchFamily="49" charset="0"/>
              </a:rPr>
              <a:t>file.read</a:t>
            </a:r>
            <a:r>
              <a:rPr lang="en-US" sz="2200" dirty="0">
                <a:latin typeface="Lucida Console" panose="020B0609040504020204" pitchFamily="49" charset="0"/>
              </a:rPr>
              <a:t>()</a:t>
            </a:r>
          </a:p>
          <a:p>
            <a:pPr marL="0" indent="0">
              <a:buNone/>
            </a:pPr>
            <a:r>
              <a:rPr lang="en-US" sz="2200" dirty="0">
                <a:latin typeface="Lucida Console" panose="020B0609040504020204" pitchFamily="49" charset="0"/>
              </a:rPr>
              <a:t>print(contents)</a:t>
            </a:r>
          </a:p>
          <a:p>
            <a:pPr marL="0" indent="0">
              <a:buNone/>
            </a:pPr>
            <a:r>
              <a:rPr lang="en-US" sz="2200" dirty="0" err="1">
                <a:latin typeface="Lucida Console" panose="020B0609040504020204" pitchFamily="49" charset="0"/>
              </a:rPr>
              <a:t>file.close</a:t>
            </a:r>
            <a:r>
              <a:rPr lang="en-US" sz="2200" dirty="0">
                <a:latin typeface="Lucida Console" panose="020B0609040504020204" pitchFamily="49" charset="0"/>
              </a:rPr>
              <a:t>()</a:t>
            </a:r>
          </a:p>
        </p:txBody>
      </p:sp>
    </p:spTree>
    <p:extLst>
      <p:ext uri="{BB962C8B-B14F-4D97-AF65-F5344CB8AC3E}">
        <p14:creationId xmlns:p14="http://schemas.microsoft.com/office/powerpoint/2010/main" val="2163591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065E-064E-8467-5537-81EF9D0FB796}"/>
              </a:ext>
            </a:extLst>
          </p:cNvPr>
          <p:cNvSpPr>
            <a:spLocks noGrp="1"/>
          </p:cNvSpPr>
          <p:nvPr>
            <p:ph type="title"/>
          </p:nvPr>
        </p:nvSpPr>
        <p:spPr>
          <a:xfrm>
            <a:off x="1137034" y="609597"/>
            <a:ext cx="9392421" cy="1330841"/>
          </a:xfrm>
        </p:spPr>
        <p:txBody>
          <a:bodyPr>
            <a:normAutofit/>
          </a:bodyPr>
          <a:lstStyle/>
          <a:p>
            <a:r>
              <a:rPr lang="en-US" dirty="0"/>
              <a:t>Why Close Files?</a:t>
            </a:r>
          </a:p>
        </p:txBody>
      </p:sp>
      <p:sp>
        <p:nvSpPr>
          <p:cNvPr id="3" name="Content Placeholder 2">
            <a:extLst>
              <a:ext uri="{FF2B5EF4-FFF2-40B4-BE49-F238E27FC236}">
                <a16:creationId xmlns:a16="http://schemas.microsoft.com/office/drawing/2014/main" id="{729C8D9F-B156-83A5-04D6-61C5BCF7512D}"/>
              </a:ext>
            </a:extLst>
          </p:cNvPr>
          <p:cNvSpPr>
            <a:spLocks noGrp="1"/>
          </p:cNvSpPr>
          <p:nvPr>
            <p:ph idx="1"/>
          </p:nvPr>
        </p:nvSpPr>
        <p:spPr>
          <a:xfrm>
            <a:off x="1137034" y="2198362"/>
            <a:ext cx="4958966" cy="3917773"/>
          </a:xfrm>
        </p:spPr>
        <p:txBody>
          <a:bodyPr>
            <a:normAutofit/>
          </a:bodyPr>
          <a:lstStyle/>
          <a:p>
            <a:r>
              <a:rPr lang="en-US" sz="2000" dirty="0"/>
              <a:t>The </a:t>
            </a:r>
            <a:r>
              <a:rPr lang="en-US" sz="2000" dirty="0" err="1"/>
              <a:t>file.close</a:t>
            </a:r>
            <a:r>
              <a:rPr lang="en-US" sz="2000" dirty="0"/>
              <a:t>() line at the end of our code may seem unnecessary, but we should always close our files when we’re done with them</a:t>
            </a:r>
          </a:p>
          <a:p>
            <a:r>
              <a:rPr lang="en-US" sz="2000" dirty="0"/>
              <a:t>This is because leaving the files open takes up processing power on your computer</a:t>
            </a:r>
          </a:p>
          <a:p>
            <a:r>
              <a:rPr lang="en-US" sz="2000" dirty="0"/>
              <a:t>It’s kind of like keeping a tab open on your computer. If you have too many tabs or files open, your computer will start to have problems</a:t>
            </a:r>
          </a:p>
        </p:txBody>
      </p:sp>
      <p:pic>
        <p:nvPicPr>
          <p:cNvPr id="1026" name="Picture 2" descr="File Closed&quot; Images – Browse 16 Stock Photos, Vectors, and Video | Adobe  Stock">
            <a:extLst>
              <a:ext uri="{FF2B5EF4-FFF2-40B4-BE49-F238E27FC236}">
                <a16:creationId xmlns:a16="http://schemas.microsoft.com/office/drawing/2014/main" id="{9FFA810D-8B06-4BAF-48E0-21621268C7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19367" y="2578435"/>
            <a:ext cx="4788505" cy="2968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990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D4592-6A80-791B-E6F1-E1092E98EAA5}"/>
              </a:ext>
            </a:extLst>
          </p:cNvPr>
          <p:cNvSpPr>
            <a:spLocks noGrp="1"/>
          </p:cNvSpPr>
          <p:nvPr>
            <p:ph type="title"/>
          </p:nvPr>
        </p:nvSpPr>
        <p:spPr>
          <a:xfrm>
            <a:off x="5297762" y="329184"/>
            <a:ext cx="6251110" cy="1783080"/>
          </a:xfrm>
        </p:spPr>
        <p:txBody>
          <a:bodyPr anchor="b">
            <a:normAutofit/>
          </a:bodyPr>
          <a:lstStyle/>
          <a:p>
            <a:r>
              <a:rPr lang="en-US" sz="5400" dirty="0"/>
              <a:t>The with Keyword</a:t>
            </a:r>
          </a:p>
        </p:txBody>
      </p:sp>
      <p:pic>
        <p:nvPicPr>
          <p:cNvPr id="5" name="Picture 4" descr="Stack of files">
            <a:extLst>
              <a:ext uri="{FF2B5EF4-FFF2-40B4-BE49-F238E27FC236}">
                <a16:creationId xmlns:a16="http://schemas.microsoft.com/office/drawing/2014/main" id="{74561FD4-9AE8-FBAE-E5ED-C7B16615C861}"/>
              </a:ext>
            </a:extLst>
          </p:cNvPr>
          <p:cNvPicPr>
            <a:picLocks noChangeAspect="1"/>
          </p:cNvPicPr>
          <p:nvPr/>
        </p:nvPicPr>
        <p:blipFill rotWithShape="1">
          <a:blip r:embed="rId2"/>
          <a:srcRect l="28869" r="2579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Content Placeholder 2">
            <a:extLst>
              <a:ext uri="{FF2B5EF4-FFF2-40B4-BE49-F238E27FC236}">
                <a16:creationId xmlns:a16="http://schemas.microsoft.com/office/drawing/2014/main" id="{361976D7-0595-7AB5-39B3-EF99D7E79057}"/>
              </a:ext>
            </a:extLst>
          </p:cNvPr>
          <p:cNvSpPr>
            <a:spLocks noGrp="1"/>
          </p:cNvSpPr>
          <p:nvPr>
            <p:ph idx="1"/>
          </p:nvPr>
        </p:nvSpPr>
        <p:spPr>
          <a:xfrm>
            <a:off x="5297762" y="2706624"/>
            <a:ext cx="6251110" cy="3483864"/>
          </a:xfrm>
        </p:spPr>
        <p:txBody>
          <a:bodyPr>
            <a:normAutofit lnSpcReduction="10000"/>
          </a:bodyPr>
          <a:lstStyle/>
          <a:p>
            <a:r>
              <a:rPr lang="en-US" sz="2000" dirty="0"/>
              <a:t>Another way we can write our main.py code is like this:</a:t>
            </a:r>
          </a:p>
          <a:p>
            <a:pPr marL="0" indent="0">
              <a:buNone/>
            </a:pPr>
            <a:r>
              <a:rPr lang="en-US" sz="2000" dirty="0">
                <a:latin typeface="Lucida Console" panose="020B0609040504020204" pitchFamily="49" charset="0"/>
              </a:rPr>
              <a:t>with open(“my_file.txt”) as file:</a:t>
            </a:r>
          </a:p>
          <a:p>
            <a:pPr marL="0" indent="0">
              <a:buNone/>
            </a:pPr>
            <a:r>
              <a:rPr lang="en-US" sz="2000" dirty="0">
                <a:latin typeface="Lucida Console" panose="020B0609040504020204" pitchFamily="49" charset="0"/>
              </a:rPr>
              <a:t>	contents = </a:t>
            </a:r>
            <a:r>
              <a:rPr lang="en-US" sz="2000" dirty="0" err="1">
                <a:latin typeface="Lucida Console" panose="020B0609040504020204" pitchFamily="49" charset="0"/>
              </a:rPr>
              <a:t>file.read</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print(contents)</a:t>
            </a:r>
          </a:p>
          <a:p>
            <a:r>
              <a:rPr lang="en-US" sz="2000" dirty="0"/>
              <a:t>This uses the with keyword to organize our code</a:t>
            </a:r>
          </a:p>
          <a:p>
            <a:r>
              <a:rPr lang="en-US" sz="2000" dirty="0"/>
              <a:t>This is useful because it automatically closes our file when we’re done with the code inside “with open(“my_file.txt”) as file,” so we don’t have to remember to write </a:t>
            </a:r>
            <a:r>
              <a:rPr lang="en-US" sz="2000" dirty="0" err="1"/>
              <a:t>file.close</a:t>
            </a:r>
            <a:r>
              <a:rPr lang="en-US" sz="2000" dirty="0"/>
              <a:t>() at the end of our program</a:t>
            </a:r>
          </a:p>
        </p:txBody>
      </p:sp>
    </p:spTree>
    <p:extLst>
      <p:ext uri="{BB962C8B-B14F-4D97-AF65-F5344CB8AC3E}">
        <p14:creationId xmlns:p14="http://schemas.microsoft.com/office/powerpoint/2010/main" val="3187009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03BD-FC8F-F74C-4317-88FACA30F6A2}"/>
              </a:ext>
            </a:extLst>
          </p:cNvPr>
          <p:cNvSpPr>
            <a:spLocks noGrp="1"/>
          </p:cNvSpPr>
          <p:nvPr>
            <p:ph type="title"/>
          </p:nvPr>
        </p:nvSpPr>
        <p:spPr>
          <a:xfrm>
            <a:off x="572493" y="238539"/>
            <a:ext cx="11018520" cy="1434415"/>
          </a:xfrm>
        </p:spPr>
        <p:txBody>
          <a:bodyPr anchor="b">
            <a:normAutofit/>
          </a:bodyPr>
          <a:lstStyle/>
          <a:p>
            <a:r>
              <a:rPr lang="en-US" sz="5400"/>
              <a:t>Writing in a Text File with Python</a:t>
            </a:r>
          </a:p>
        </p:txBody>
      </p:sp>
      <p:sp>
        <p:nvSpPr>
          <p:cNvPr id="3" name="Content Placeholder 2">
            <a:extLst>
              <a:ext uri="{FF2B5EF4-FFF2-40B4-BE49-F238E27FC236}">
                <a16:creationId xmlns:a16="http://schemas.microsoft.com/office/drawing/2014/main" id="{8DFF0F12-CD14-7CE1-16C2-125EE5E48BC3}"/>
              </a:ext>
            </a:extLst>
          </p:cNvPr>
          <p:cNvSpPr>
            <a:spLocks noGrp="1"/>
          </p:cNvSpPr>
          <p:nvPr>
            <p:ph idx="1"/>
          </p:nvPr>
        </p:nvSpPr>
        <p:spPr>
          <a:xfrm>
            <a:off x="572493" y="2071316"/>
            <a:ext cx="6713552" cy="4119172"/>
          </a:xfrm>
        </p:spPr>
        <p:txBody>
          <a:bodyPr anchor="t">
            <a:normAutofit/>
          </a:bodyPr>
          <a:lstStyle/>
          <a:p>
            <a:r>
              <a:rPr lang="en-US" sz="2200" dirty="0"/>
              <a:t>We can replace the text in a text file by writing this:</a:t>
            </a:r>
          </a:p>
          <a:p>
            <a:pPr marL="0" indent="0">
              <a:buNone/>
            </a:pPr>
            <a:r>
              <a:rPr lang="en-US" sz="2200" dirty="0">
                <a:latin typeface="Lucida Console" panose="020B0609040504020204" pitchFamily="49" charset="0"/>
              </a:rPr>
              <a:t>with open(“my_file.txt”, “w”) as file:</a:t>
            </a:r>
          </a:p>
          <a:p>
            <a:pPr marL="0" indent="0">
              <a:buNone/>
            </a:pPr>
            <a:r>
              <a:rPr lang="en-US" sz="2200" dirty="0">
                <a:latin typeface="Lucida Console" panose="020B0609040504020204" pitchFamily="49" charset="0"/>
              </a:rPr>
              <a:t>	</a:t>
            </a:r>
            <a:r>
              <a:rPr lang="en-US" sz="2200" dirty="0" err="1">
                <a:latin typeface="Lucida Console" panose="020B0609040504020204" pitchFamily="49" charset="0"/>
              </a:rPr>
              <a:t>file.write</a:t>
            </a:r>
            <a:r>
              <a:rPr lang="en-US" sz="2200" dirty="0">
                <a:latin typeface="Lucida Console" panose="020B0609040504020204" pitchFamily="49" charset="0"/>
              </a:rPr>
              <a:t>(“New text”)</a:t>
            </a:r>
          </a:p>
          <a:p>
            <a:r>
              <a:rPr lang="en-US" sz="2200" dirty="0"/>
              <a:t>Notice how we had to add a “w” input to the open method. This changes the file mode from read-only (default) to write</a:t>
            </a:r>
          </a:p>
          <a:p>
            <a:pPr lvl="1"/>
            <a:r>
              <a:rPr lang="en-US" sz="2200" dirty="0"/>
              <a:t>If we forget the “w”, we get an error because we’re trying to write in a read-only file</a:t>
            </a:r>
          </a:p>
          <a:p>
            <a:r>
              <a:rPr lang="en-US" sz="2200" dirty="0"/>
              <a:t>Now, if we go to our text file, all of our previous text will have been replaced by “New text”</a:t>
            </a:r>
          </a:p>
          <a:p>
            <a:pPr marL="0" indent="0">
              <a:buNone/>
            </a:pPr>
            <a:endParaRPr lang="en-US" sz="2200" dirty="0"/>
          </a:p>
        </p:txBody>
      </p:sp>
      <p:pic>
        <p:nvPicPr>
          <p:cNvPr id="2050" name="Picture 2" descr="Hand-writing letters shown to be best technique for learning to read | Hub">
            <a:extLst>
              <a:ext uri="{FF2B5EF4-FFF2-40B4-BE49-F238E27FC236}">
                <a16:creationId xmlns:a16="http://schemas.microsoft.com/office/drawing/2014/main" id="{38E387E4-4AD0-A0FE-D945-631E646CFF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103" r="1602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445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CADBF-C768-BAC1-9F13-D726BC29FC88}"/>
              </a:ext>
            </a:extLst>
          </p:cNvPr>
          <p:cNvSpPr>
            <a:spLocks noGrp="1"/>
          </p:cNvSpPr>
          <p:nvPr>
            <p:ph idx="1"/>
          </p:nvPr>
        </p:nvSpPr>
        <p:spPr>
          <a:xfrm>
            <a:off x="572493" y="2071316"/>
            <a:ext cx="6713552" cy="4119172"/>
          </a:xfrm>
        </p:spPr>
        <p:txBody>
          <a:bodyPr anchor="t">
            <a:normAutofit/>
          </a:bodyPr>
          <a:lstStyle/>
          <a:p>
            <a:r>
              <a:rPr lang="en-US" sz="2000"/>
              <a:t>If we just want to add text to our file instead of replacing all the text, we can change the file mode to “a” for append</a:t>
            </a:r>
          </a:p>
          <a:p>
            <a:pPr marL="0" indent="0">
              <a:buNone/>
            </a:pPr>
            <a:r>
              <a:rPr lang="en-US" sz="2000" dirty="0">
                <a:latin typeface="Lucida Console" panose="020B0609040504020204" pitchFamily="49" charset="0"/>
              </a:rPr>
              <a:t>with open(“my_file.txt”, “a”) as file:</a:t>
            </a:r>
          </a:p>
          <a:p>
            <a:pPr marL="0" indent="0">
              <a:buNone/>
            </a:pPr>
            <a:r>
              <a:rPr lang="en-US" sz="2000" dirty="0">
                <a:latin typeface="Lucida Console" panose="020B0609040504020204" pitchFamily="49" charset="0"/>
              </a:rPr>
              <a:t>	</a:t>
            </a:r>
            <a:r>
              <a:rPr lang="en-US" sz="2000">
                <a:latin typeface="Lucida Console" panose="020B0609040504020204" pitchFamily="49" charset="0"/>
              </a:rPr>
              <a:t>file.write</a:t>
            </a:r>
            <a:r>
              <a:rPr lang="en-US" sz="2000" dirty="0">
                <a:latin typeface="Lucida Console" panose="020B0609040504020204" pitchFamily="49" charset="0"/>
              </a:rPr>
              <a:t>(“New text”)</a:t>
            </a:r>
          </a:p>
          <a:p>
            <a:r>
              <a:rPr lang="en-US" sz="2000"/>
              <a:t>Note that if you are in the write mode (“w”) and try to open a file that doesn’t exist, instead of getting an error like normal, Python will create a new file for your</a:t>
            </a:r>
          </a:p>
          <a:p>
            <a:r>
              <a:rPr lang="en-US" sz="2000"/>
              <a:t>For example, this will create a new text file called “new_file.txt”:</a:t>
            </a:r>
          </a:p>
          <a:p>
            <a:pPr marL="0" indent="0">
              <a:buNone/>
            </a:pPr>
            <a:r>
              <a:rPr lang="en-US" sz="2000" dirty="0">
                <a:latin typeface="Lucida Console" panose="020B0609040504020204" pitchFamily="49" charset="0"/>
              </a:rPr>
              <a:t>with open(“new_file.txt”, “w”) as file:</a:t>
            </a:r>
          </a:p>
          <a:p>
            <a:pPr marL="0" indent="0">
              <a:buNone/>
            </a:pPr>
            <a:r>
              <a:rPr lang="en-US" sz="2000" dirty="0">
                <a:latin typeface="Lucida Console" panose="020B0609040504020204" pitchFamily="49" charset="0"/>
              </a:rPr>
              <a:t>	</a:t>
            </a:r>
            <a:r>
              <a:rPr lang="en-US" sz="2000">
                <a:latin typeface="Lucida Console" panose="020B0609040504020204" pitchFamily="49" charset="0"/>
              </a:rPr>
              <a:t>file.write</a:t>
            </a:r>
            <a:r>
              <a:rPr lang="en-US" sz="2000" dirty="0">
                <a:latin typeface="Lucida Console" panose="020B0609040504020204" pitchFamily="49" charset="0"/>
              </a:rPr>
              <a:t>(“New text”)</a:t>
            </a:r>
          </a:p>
        </p:txBody>
      </p:sp>
      <p:pic>
        <p:nvPicPr>
          <p:cNvPr id="3076" name="Picture 4" descr="Take 5: Tips to sharpen your writing skills - Northeastern Global News">
            <a:extLst>
              <a:ext uri="{FF2B5EF4-FFF2-40B4-BE49-F238E27FC236}">
                <a16:creationId xmlns:a16="http://schemas.microsoft.com/office/drawing/2014/main" id="{FB06DB28-E324-CDA7-7EA3-E931EB7118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07" r="25977"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0447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1961</Words>
  <Application>Microsoft Office PowerPoint</Application>
  <PresentationFormat>Widescreen</PresentationFormat>
  <Paragraphs>125</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Aptos Display</vt:lpstr>
      <vt:lpstr>Arial</vt:lpstr>
      <vt:lpstr>Lucida Console</vt:lpstr>
      <vt:lpstr>Office Theme</vt:lpstr>
      <vt:lpstr>Python! Day 16</vt:lpstr>
      <vt:lpstr>Adding a High Score to the Snake Game</vt:lpstr>
      <vt:lpstr>Tracking the High Score</vt:lpstr>
      <vt:lpstr>Files</vt:lpstr>
      <vt:lpstr>Opening and Reading a Text File</vt:lpstr>
      <vt:lpstr>Why Close Files?</vt:lpstr>
      <vt:lpstr>The with Keyword</vt:lpstr>
      <vt:lpstr>Writing in a Text File with Python</vt:lpstr>
      <vt:lpstr>PowerPoint Presentation</vt:lpstr>
      <vt:lpstr>Using Files to Track the Snake Game High Score</vt:lpstr>
      <vt:lpstr>PowerPoint Presentation</vt:lpstr>
      <vt:lpstr>File Paths</vt:lpstr>
      <vt:lpstr>Absolute File Paths</vt:lpstr>
      <vt:lpstr>PowerPoint Presentation</vt:lpstr>
      <vt:lpstr>Relative File Paths</vt:lpstr>
      <vt:lpstr>Project: Mail Merge Program</vt:lpstr>
      <vt:lpstr>Mail Merge Program: Setup</vt:lpstr>
      <vt:lpstr>Mail Merge Program: Creating a List of Names</vt:lpstr>
      <vt:lpstr>Mail Merge Program: Replacing [name]</vt:lpstr>
      <vt:lpstr>Mail Merge Program: Creating the File Name</vt:lpstr>
      <vt:lpstr>Mail Merge Program: Writing the New Letters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Day 16</dc:title>
  <dc:creator>Tavishi Bhatia</dc:creator>
  <cp:lastModifiedBy>Tavishi Bhatia</cp:lastModifiedBy>
  <cp:revision>1</cp:revision>
  <dcterms:created xsi:type="dcterms:W3CDTF">2024-05-08T01:11:00Z</dcterms:created>
  <dcterms:modified xsi:type="dcterms:W3CDTF">2024-05-08T01:11:18Z</dcterms:modified>
</cp:coreProperties>
</file>